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147478812" r:id="rId3"/>
    <p:sldId id="2147478813" r:id="rId4"/>
    <p:sldId id="2147478814" r:id="rId5"/>
    <p:sldId id="265" r:id="rId6"/>
    <p:sldId id="2147478817" r:id="rId7"/>
    <p:sldId id="2147478818" r:id="rId8"/>
    <p:sldId id="2147478810" r:id="rId9"/>
    <p:sldId id="2147478811" r:id="rId10"/>
    <p:sldId id="2147478815" r:id="rId11"/>
    <p:sldId id="2147478816" r:id="rId12"/>
    <p:sldId id="2147310335" r:id="rId13"/>
    <p:sldId id="2147310336" r:id="rId14"/>
    <p:sldId id="2147478819" r:id="rId15"/>
    <p:sldId id="2147478820" r:id="rId16"/>
    <p:sldId id="283" r:id="rId17"/>
    <p:sldId id="264" r:id="rId18"/>
  </p:sldIdLst>
  <p:sldSz cx="18288000" cy="10287000"/>
  <p:notesSz cx="6858000" cy="9144000"/>
  <p:embeddedFontLst>
    <p:embeddedFont>
      <p:font typeface="Calibri (MS) Bold" panose="020B0604020202020204" charset="0"/>
      <p:regular r:id="rId20"/>
    </p:embeddedFont>
    <p:embeddedFont>
      <p:font typeface="Livvic" pitchFamily="2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D"/>
    <a:srgbClr val="F7FBFD"/>
    <a:srgbClr val="F9FCFE"/>
    <a:srgbClr val="F6F9FE"/>
    <a:srgbClr val="4D29AB"/>
    <a:srgbClr val="8E7CC3"/>
    <a:srgbClr val="EDE7FC"/>
    <a:srgbClr val="4A27A5"/>
    <a:srgbClr val="ECF4FE"/>
    <a:srgbClr val="4E2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22" autoAdjust="0"/>
  </p:normalViewPr>
  <p:slideViewPr>
    <p:cSldViewPr>
      <p:cViewPr varScale="1">
        <p:scale>
          <a:sx n="54" d="100"/>
          <a:sy n="54" d="100"/>
        </p:scale>
        <p:origin x="77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270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2420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10F76807-1AC7-B767-F3E1-BFCAD946B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e34663f3af_0_503:notes">
            <a:extLst>
              <a:ext uri="{FF2B5EF4-FFF2-40B4-BE49-F238E27FC236}">
                <a16:creationId xmlns:a16="http://schemas.microsoft.com/office/drawing/2014/main" id="{ED6D8EA7-E4AE-08D4-D0BF-915AB529C2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g1e34663f3af_0_503:notes">
            <a:extLst>
              <a:ext uri="{FF2B5EF4-FFF2-40B4-BE49-F238E27FC236}">
                <a16:creationId xmlns:a16="http://schemas.microsoft.com/office/drawing/2014/main" id="{7487F034-C615-4C70-B427-489E6467D3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0562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6F637E0E-E70D-7BDD-7A75-0CD478184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187c72ee2b_0_567:notes">
            <a:extLst>
              <a:ext uri="{FF2B5EF4-FFF2-40B4-BE49-F238E27FC236}">
                <a16:creationId xmlns:a16="http://schemas.microsoft.com/office/drawing/2014/main" id="{E6FDA005-3A10-7E70-F2D5-9E1EA35DBA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1187c72ee2b_0_567:notes">
            <a:extLst>
              <a:ext uri="{FF2B5EF4-FFF2-40B4-BE49-F238E27FC236}">
                <a16:creationId xmlns:a16="http://schemas.microsoft.com/office/drawing/2014/main" id="{88C88B96-F914-7C74-BE60-77F7F38149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9433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10F76807-1AC7-B767-F3E1-BFCAD946B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e34663f3af_0_503:notes">
            <a:extLst>
              <a:ext uri="{FF2B5EF4-FFF2-40B4-BE49-F238E27FC236}">
                <a16:creationId xmlns:a16="http://schemas.microsoft.com/office/drawing/2014/main" id="{ED6D8EA7-E4AE-08D4-D0BF-915AB529C2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g1e34663f3af_0_503:notes">
            <a:extLst>
              <a:ext uri="{FF2B5EF4-FFF2-40B4-BE49-F238E27FC236}">
                <a16:creationId xmlns:a16="http://schemas.microsoft.com/office/drawing/2014/main" id="{7487F034-C615-4C70-B427-489E6467D3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1936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6F637E0E-E70D-7BDD-7A75-0CD478184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187c72ee2b_0_567:notes">
            <a:extLst>
              <a:ext uri="{FF2B5EF4-FFF2-40B4-BE49-F238E27FC236}">
                <a16:creationId xmlns:a16="http://schemas.microsoft.com/office/drawing/2014/main" id="{E6FDA005-3A10-7E70-F2D5-9E1EA35DBA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1187c72ee2b_0_567:notes">
            <a:extLst>
              <a:ext uri="{FF2B5EF4-FFF2-40B4-BE49-F238E27FC236}">
                <a16:creationId xmlns:a16="http://schemas.microsoft.com/office/drawing/2014/main" id="{88C88B96-F914-7C74-BE60-77F7F38149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181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B7E76976-FB1B-2B5D-2113-674AA67EE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e34663f3af_0_503:notes">
            <a:extLst>
              <a:ext uri="{FF2B5EF4-FFF2-40B4-BE49-F238E27FC236}">
                <a16:creationId xmlns:a16="http://schemas.microsoft.com/office/drawing/2014/main" id="{FAF95455-466E-F5F0-F1DA-AB95EAE1AA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g1e34663f3af_0_503:notes">
            <a:extLst>
              <a:ext uri="{FF2B5EF4-FFF2-40B4-BE49-F238E27FC236}">
                <a16:creationId xmlns:a16="http://schemas.microsoft.com/office/drawing/2014/main" id="{27B18349-4E6F-FA42-5299-7CE648A6E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1123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07C0342C-D726-841E-8700-08D337A4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187c72ee2b_0_567:notes">
            <a:extLst>
              <a:ext uri="{FF2B5EF4-FFF2-40B4-BE49-F238E27FC236}">
                <a16:creationId xmlns:a16="http://schemas.microsoft.com/office/drawing/2014/main" id="{D5A11B3A-9C2D-8DDB-DAFC-6597D4FDE5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1187c72ee2b_0_567:notes">
            <a:extLst>
              <a:ext uri="{FF2B5EF4-FFF2-40B4-BE49-F238E27FC236}">
                <a16:creationId xmlns:a16="http://schemas.microsoft.com/office/drawing/2014/main" id="{CBC41B83-921F-7B17-6361-9283625E18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775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6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www.themediaan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themediaant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mediaant.com/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hyperlink" Target="https://www.themediaant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hemediaant.com/" TargetMode="External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hemediaant.com/" TargetMode="External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mediaant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hemediaant.com/" TargetMode="External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hemediaant.com/client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576194" cy="13824109"/>
          </a:xfrm>
        </p:grpSpPr>
        <p:sp>
          <p:nvSpPr>
            <p:cNvPr id="4" name="Freeform 4" descr="app/modules/planRequests/services/radioHash/ppt/images/title.png"/>
            <p:cNvSpPr/>
            <p:nvPr/>
          </p:nvSpPr>
          <p:spPr>
            <a:xfrm>
              <a:off x="0" y="0"/>
              <a:ext cx="24576194" cy="13824110"/>
            </a:xfrm>
            <a:custGeom>
              <a:avLst/>
              <a:gdLst/>
              <a:ahLst/>
              <a:cxnLst/>
              <a:rect l="l" t="t" r="r" b="b"/>
              <a:pathLst>
                <a:path w="24576194" h="13824110">
                  <a:moveTo>
                    <a:pt x="0" y="0"/>
                  </a:moveTo>
                  <a:lnTo>
                    <a:pt x="24576194" y="0"/>
                  </a:lnTo>
                  <a:lnTo>
                    <a:pt x="24576194" y="13824110"/>
                  </a:lnTo>
                  <a:lnTo>
                    <a:pt x="0" y="1382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333" r="-6394" b="-3333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9460C-3750-9BE5-5AEF-FC0DB41EB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426DBC-E20B-D41F-DA23-635EE1AE5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EF8E391-7815-8D76-6837-10E9C3E269EE}"/>
              </a:ext>
            </a:extLst>
          </p:cNvPr>
          <p:cNvSpPr txBox="1"/>
          <p:nvPr/>
        </p:nvSpPr>
        <p:spPr>
          <a:xfrm>
            <a:off x="15698550" y="9712881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www.themediaant.com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ABB8A7-B361-7811-26C7-BDDCC3788811}"/>
              </a:ext>
            </a:extLst>
          </p:cNvPr>
          <p:cNvSpPr/>
          <p:nvPr/>
        </p:nvSpPr>
        <p:spPr>
          <a:xfrm>
            <a:off x="15713790" y="342900"/>
            <a:ext cx="213225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4076A4-C125-5342-8BDA-7CD80C89F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3935" y="204787"/>
            <a:ext cx="157162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4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B7A21BC-42B7-83CE-E541-3AB8E7959412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www.themediaant.com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5AAA01-F587-EF8F-CCB4-5A10C39B9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800" y="97162"/>
            <a:ext cx="1647825" cy="147804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5D5EFB-3B5A-7AA0-BEFF-A92F61ED9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" y="0"/>
            <a:ext cx="182825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0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CD80F8-6437-017D-6D67-6F7A75065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36"/>
            <a:ext cx="18288000" cy="102924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82CB5C-3BB0-6607-A4B4-A85DA8211AD8}"/>
              </a:ext>
            </a:extLst>
          </p:cNvPr>
          <p:cNvSpPr txBox="1"/>
          <p:nvPr/>
        </p:nvSpPr>
        <p:spPr>
          <a:xfrm>
            <a:off x="6324600" y="876300"/>
            <a:ext cx="2046522" cy="369332"/>
          </a:xfrm>
          <a:prstGeom prst="rect">
            <a:avLst/>
          </a:prstGeom>
          <a:solidFill>
            <a:srgbClr val="FFFDFD"/>
          </a:solidFill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TAJ YESHWANTPUR</a:t>
            </a:r>
          </a:p>
        </p:txBody>
      </p:sp>
    </p:spTree>
    <p:extLst>
      <p:ext uri="{BB962C8B-B14F-4D97-AF65-F5344CB8AC3E}">
        <p14:creationId xmlns:p14="http://schemas.microsoft.com/office/powerpoint/2010/main" val="337865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4A7DE-D19D-1167-E038-58CC0629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#10;">
            <a:extLst>
              <a:ext uri="{FF2B5EF4-FFF2-40B4-BE49-F238E27FC236}">
                <a16:creationId xmlns:a16="http://schemas.microsoft.com/office/drawing/2014/main" id="{A8B80DD7-EEA9-AFA4-56D1-CFBD9B22C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" y="0"/>
            <a:ext cx="18330863" cy="1030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95A1BF9C-120B-8740-FFFD-355F95FE59F7}"/>
              </a:ext>
            </a:extLst>
          </p:cNvPr>
          <p:cNvGrpSpPr/>
          <p:nvPr/>
        </p:nvGrpSpPr>
        <p:grpSpPr>
          <a:xfrm>
            <a:off x="0" y="4524453"/>
            <a:ext cx="18288000" cy="1184794"/>
            <a:chOff x="0" y="0"/>
            <a:chExt cx="4816593" cy="31204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CD9443B-7052-1FBC-C761-8D0EBB196D28}"/>
                </a:ext>
              </a:extLst>
            </p:cNvPr>
            <p:cNvSpPr/>
            <p:nvPr/>
          </p:nvSpPr>
          <p:spPr>
            <a:xfrm>
              <a:off x="0" y="0"/>
              <a:ext cx="4816592" cy="312045"/>
            </a:xfrm>
            <a:custGeom>
              <a:avLst/>
              <a:gdLst/>
              <a:ahLst/>
              <a:cxnLst/>
              <a:rect l="l" t="t" r="r" b="b"/>
              <a:pathLst>
                <a:path w="4816592" h="312045">
                  <a:moveTo>
                    <a:pt x="0" y="0"/>
                  </a:moveTo>
                  <a:lnTo>
                    <a:pt x="4816592" y="0"/>
                  </a:lnTo>
                  <a:lnTo>
                    <a:pt x="4816592" y="312045"/>
                  </a:lnTo>
                  <a:lnTo>
                    <a:pt x="0" y="312045"/>
                  </a:lnTo>
                  <a:close/>
                </a:path>
              </a:pathLst>
            </a:custGeom>
            <a:solidFill>
              <a:srgbClr val="5A2EAF">
                <a:alpha val="56863"/>
              </a:srgbClr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B50B421F-07A6-2A30-7FE3-78D4672A2BE6}"/>
                </a:ext>
              </a:extLst>
            </p:cNvPr>
            <p:cNvSpPr txBox="1"/>
            <p:nvPr/>
          </p:nvSpPr>
          <p:spPr>
            <a:xfrm>
              <a:off x="0" y="-47625"/>
              <a:ext cx="4816593" cy="359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0"/>
                </a:lnSpc>
              </a:pPr>
              <a:endParaRPr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51E0141-6612-6BFF-0F1B-807DE394F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37" y="4524453"/>
            <a:ext cx="962032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1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F57DFE-DF0E-D2E0-9067-F3B07DDA4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31" y="266700"/>
            <a:ext cx="17483137" cy="864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28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EDB75C-F2A1-E662-3200-9DFEB893F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68" y="227983"/>
            <a:ext cx="17448264" cy="98215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7DB2FD-C141-37CD-60EA-F5D5DC7A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800" y="97162"/>
            <a:ext cx="1647825" cy="147804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97363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3FC21-4CAC-23C7-F81D-E0DF553B2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453C77-B434-0562-4EAC-B73E21123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31" y="271118"/>
            <a:ext cx="9644708" cy="1347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E3C0D7-1DDE-1165-31EE-B6B4E7082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1844815"/>
            <a:ext cx="16744950" cy="558165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985FAF59-847D-4DAE-A7A0-B33604EC464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7D880A-8F02-53C7-7334-864AAEF24273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69F2EE-7755-9841-852C-4A458F1E9938}"/>
              </a:ext>
            </a:extLst>
          </p:cNvPr>
          <p:cNvSpPr/>
          <p:nvPr/>
        </p:nvSpPr>
        <p:spPr>
          <a:xfrm>
            <a:off x="9886432" y="155319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81E949-C813-1B30-DACB-0887F029AAF3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8"/>
              </a:rPr>
              <a:t>www.themediaant.com</a:t>
            </a:r>
            <a:endParaRPr lang="en-IN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8A425B3-DCEA-5265-E63E-0D099DB5204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8744" r="50385" b="32867"/>
          <a:stretch>
            <a:fillRect/>
          </a:stretch>
        </p:blipFill>
        <p:spPr>
          <a:xfrm>
            <a:off x="751879" y="7505700"/>
            <a:ext cx="8077200" cy="20574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73A64BA-A6CA-A7F8-E1A3-923F469AE2A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0500" t="28856" r="364" b="33695"/>
          <a:stretch>
            <a:fillRect/>
          </a:stretch>
        </p:blipFill>
        <p:spPr>
          <a:xfrm>
            <a:off x="9458923" y="7498263"/>
            <a:ext cx="7999212" cy="200700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4E350E3-F784-C7DB-2954-2FFD22E3D8E7}"/>
              </a:ext>
            </a:extLst>
          </p:cNvPr>
          <p:cNvSpPr txBox="1"/>
          <p:nvPr/>
        </p:nvSpPr>
        <p:spPr>
          <a:xfrm>
            <a:off x="921544" y="9619475"/>
            <a:ext cx="915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IN" sz="1800" b="1" i="0" u="none" strike="noStrike" dirty="0">
                <a:effectLst/>
                <a:latin typeface="Livvic" pitchFamily="2" charset="0"/>
              </a:rPr>
              <a:t>*Green Colour Denotes selection</a:t>
            </a:r>
            <a:endParaRPr lang="en-IN" b="1" dirty="0">
              <a:latin typeface="Livvic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F918C4-F20B-A2DC-A56F-A102B3DB3EAA}"/>
              </a:ext>
            </a:extLst>
          </p:cNvPr>
          <p:cNvSpPr/>
          <p:nvPr/>
        </p:nvSpPr>
        <p:spPr>
          <a:xfrm>
            <a:off x="13459423" y="5226219"/>
            <a:ext cx="3799877" cy="1880842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7FCA82-24A2-260B-15AF-4D8248422651}"/>
              </a:ext>
            </a:extLst>
          </p:cNvPr>
          <p:cNvSpPr txBox="1"/>
          <p:nvPr/>
        </p:nvSpPr>
        <p:spPr>
          <a:xfrm>
            <a:off x="14736029" y="6438900"/>
            <a:ext cx="2590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1200" dirty="0">
                <a:solidFill>
                  <a:srgbClr val="0D0079"/>
                </a:solidFill>
              </a:rPr>
              <a:t>Avg. Dwell time – 10 to 15 mins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196B37-E9BB-95AE-4B40-B81CEE01075C}"/>
              </a:ext>
            </a:extLst>
          </p:cNvPr>
          <p:cNvSpPr/>
          <p:nvPr/>
        </p:nvSpPr>
        <p:spPr>
          <a:xfrm>
            <a:off x="13459423" y="3149776"/>
            <a:ext cx="3799877" cy="1880842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BD5490-D77D-99C0-9341-13E75237A1F0}"/>
              </a:ext>
            </a:extLst>
          </p:cNvPr>
          <p:cNvSpPr txBox="1"/>
          <p:nvPr/>
        </p:nvSpPr>
        <p:spPr>
          <a:xfrm>
            <a:off x="14797088" y="4264940"/>
            <a:ext cx="2590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1200" dirty="0">
                <a:solidFill>
                  <a:srgbClr val="0D0079"/>
                </a:solidFill>
              </a:rPr>
              <a:t>Avg. Dwell time – 5 to 10 mins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5BC24A-D63D-FADC-DFDA-D18412665F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100" y="963834"/>
            <a:ext cx="4596782" cy="9449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E34977-A883-3052-ABA4-064DDBF5CD90}"/>
              </a:ext>
            </a:extLst>
          </p:cNvPr>
          <p:cNvSpPr/>
          <p:nvPr/>
        </p:nvSpPr>
        <p:spPr>
          <a:xfrm>
            <a:off x="9500478" y="3169587"/>
            <a:ext cx="3799877" cy="1880842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A0D502-CD02-9596-F96E-3FD86C732725}"/>
              </a:ext>
            </a:extLst>
          </p:cNvPr>
          <p:cNvSpPr txBox="1"/>
          <p:nvPr/>
        </p:nvSpPr>
        <p:spPr>
          <a:xfrm>
            <a:off x="10941370" y="4264939"/>
            <a:ext cx="2590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1200" dirty="0">
                <a:solidFill>
                  <a:srgbClr val="0D0079"/>
                </a:solidFill>
              </a:rPr>
              <a:t>Avg. Dwell time – 5 to 10 mins</a:t>
            </a:r>
          </a:p>
        </p:txBody>
      </p:sp>
    </p:spTree>
    <p:extLst>
      <p:ext uri="{BB962C8B-B14F-4D97-AF65-F5344CB8AC3E}">
        <p14:creationId xmlns:p14="http://schemas.microsoft.com/office/powerpoint/2010/main" val="320774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E1A96-5C81-C232-8722-BB4866BF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FD3E41-7211-67CD-9009-3EE8DA9CBB40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0E7660A-B1C6-280B-F20C-0AAAAEEE1026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27E2663-66E8-A377-FFC6-0553DC940911}"/>
              </a:ext>
            </a:extLst>
          </p:cNvPr>
          <p:cNvSpPr/>
          <p:nvPr/>
        </p:nvSpPr>
        <p:spPr>
          <a:xfrm>
            <a:off x="4084917" y="9244012"/>
            <a:ext cx="10118165" cy="652462"/>
          </a:xfrm>
          <a:custGeom>
            <a:avLst/>
            <a:gdLst/>
            <a:ahLst/>
            <a:cxnLst/>
            <a:rect l="l" t="t" r="r" b="b"/>
            <a:pathLst>
              <a:path w="13490887" h="869950">
                <a:moveTo>
                  <a:pt x="0" y="0"/>
                </a:moveTo>
                <a:lnTo>
                  <a:pt x="13490887" y="0"/>
                </a:lnTo>
                <a:lnTo>
                  <a:pt x="13490887" y="869950"/>
                </a:lnTo>
                <a:lnTo>
                  <a:pt x="0" y="869950"/>
                </a:lnTo>
                <a:close/>
              </a:path>
            </a:pathLst>
          </a:custGeom>
          <a:solidFill>
            <a:srgbClr val="AAD4FF">
              <a:alpha val="0"/>
            </a:srgbClr>
          </a:solid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0D7594C-9456-3736-EFDD-A1F025F5B9DC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4"/>
              </a:rPr>
              <a:t>www.themediaant.com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36C54D20-CBF3-BA32-41B3-9F88E272AA33}"/>
              </a:ext>
            </a:extLst>
          </p:cNvPr>
          <p:cNvSpPr/>
          <p:nvPr/>
        </p:nvSpPr>
        <p:spPr>
          <a:xfrm>
            <a:off x="9510712" y="155317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4FAEA0-FFBE-4C5E-C12E-968965683B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52" t="1946" r="933" b="4607"/>
          <a:stretch>
            <a:fillRect/>
          </a:stretch>
        </p:blipFill>
        <p:spPr>
          <a:xfrm>
            <a:off x="1717226" y="2019998"/>
            <a:ext cx="14853545" cy="63239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5B7F09-9BB2-A8D6-08CA-8AFE8B20DB39}"/>
              </a:ext>
            </a:extLst>
          </p:cNvPr>
          <p:cNvSpPr/>
          <p:nvPr/>
        </p:nvSpPr>
        <p:spPr>
          <a:xfrm>
            <a:off x="9525000" y="3619500"/>
            <a:ext cx="6705600" cy="22098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DDC315-7434-AA2F-F9E3-6A62B66B9296}"/>
              </a:ext>
            </a:extLst>
          </p:cNvPr>
          <p:cNvSpPr txBox="1"/>
          <p:nvPr/>
        </p:nvSpPr>
        <p:spPr>
          <a:xfrm>
            <a:off x="921544" y="9619475"/>
            <a:ext cx="915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IN" sz="1800" b="1" i="0" u="none" strike="noStrike" dirty="0">
                <a:effectLst/>
                <a:latin typeface="Livvic" pitchFamily="2" charset="0"/>
              </a:rPr>
              <a:t>*Green Colour Denotes selection</a:t>
            </a:r>
            <a:endParaRPr lang="en-IN" b="1" dirty="0">
              <a:latin typeface="Livvic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5D47AB-CDDC-4693-6551-CA90935D1C71}"/>
              </a:ext>
            </a:extLst>
          </p:cNvPr>
          <p:cNvSpPr txBox="1"/>
          <p:nvPr/>
        </p:nvSpPr>
        <p:spPr>
          <a:xfrm>
            <a:off x="11631110" y="6857772"/>
            <a:ext cx="3352800" cy="461665"/>
          </a:xfrm>
          <a:prstGeom prst="rect">
            <a:avLst/>
          </a:prstGeom>
          <a:solidFill>
            <a:srgbClr val="EBF3FD"/>
          </a:solidFill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2400" dirty="0">
                <a:solidFill>
                  <a:srgbClr val="0D0079"/>
                </a:solidFill>
              </a:rPr>
              <a:t>10 to 15 lakhs</a:t>
            </a:r>
            <a:endParaRPr sz="2400" dirty="0">
              <a:solidFill>
                <a:srgbClr val="0D0079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567EA9-4B30-7384-4268-AA001A8ECDF5}"/>
              </a:ext>
            </a:extLst>
          </p:cNvPr>
          <p:cNvSpPr txBox="1"/>
          <p:nvPr/>
        </p:nvSpPr>
        <p:spPr>
          <a:xfrm>
            <a:off x="4104970" y="6857771"/>
            <a:ext cx="3352800" cy="461665"/>
          </a:xfrm>
          <a:prstGeom prst="rect">
            <a:avLst/>
          </a:prstGeom>
          <a:solidFill>
            <a:srgbClr val="EBF3FD"/>
          </a:solidFill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2400" dirty="0">
                <a:solidFill>
                  <a:srgbClr val="0D0079"/>
                </a:solidFill>
              </a:rPr>
              <a:t>15 to 20 lakhs</a:t>
            </a:r>
            <a:endParaRPr sz="2400" dirty="0">
              <a:solidFill>
                <a:srgbClr val="0D007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A57575-FE47-03BA-BE88-F7B0F4015B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122" y="76029"/>
            <a:ext cx="9644708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64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652B10A3-852C-DFC7-5E2F-617F57BD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7">
            <a:extLst>
              <a:ext uri="{FF2B5EF4-FFF2-40B4-BE49-F238E27FC236}">
                <a16:creationId xmlns:a16="http://schemas.microsoft.com/office/drawing/2014/main" id="{F8F38754-FB4F-F612-4E3A-3058BB478694}"/>
              </a:ext>
            </a:extLst>
          </p:cNvPr>
          <p:cNvGrpSpPr/>
          <p:nvPr/>
        </p:nvGrpSpPr>
        <p:grpSpPr>
          <a:xfrm>
            <a:off x="1104900" y="8953500"/>
            <a:ext cx="15735300" cy="844461"/>
            <a:chOff x="0" y="0"/>
            <a:chExt cx="20373975" cy="86995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41BFB37-D4EE-3267-7A32-1112497873F7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0FA1884-401F-6D51-302B-4AFDB346F1B7}"/>
              </a:ext>
            </a:extLst>
          </p:cNvPr>
          <p:cNvSpPr txBox="1"/>
          <p:nvPr/>
        </p:nvSpPr>
        <p:spPr>
          <a:xfrm>
            <a:off x="1104900" y="8966964"/>
            <a:ext cx="15621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marR="7620" algn="ctr">
              <a:spcBef>
                <a:spcPts val="158"/>
              </a:spcBef>
              <a:defRPr/>
            </a:pP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T2 </a:t>
            </a:r>
            <a:r>
              <a:rPr lang="en-GB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Domestic Arrivals, Multiple Touch Points</a:t>
            </a: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(Baggage Belt &amp; Complete arrival flow) Unit – 22, Size – </a:t>
            </a:r>
            <a:r>
              <a:rPr lang="en-GB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55 Inches, 85 Inches &amp; 100 Inches</a:t>
            </a:r>
            <a:r>
              <a:rPr lang="en-GB" sz="2400" b="1" dirty="0">
                <a:solidFill>
                  <a:schemeClr val="dk1"/>
                </a:solidFill>
                <a:ea typeface="Calibri"/>
                <a:cs typeface="Calibri"/>
              </a:rPr>
              <a:t>, Digital Screen Network, </a:t>
            </a: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Loop – 10 Secs Slot in 1 min Loop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ED336C-797A-8C1D-41C5-94AD78E3045F}"/>
              </a:ext>
            </a:extLst>
          </p:cNvPr>
          <p:cNvSpPr/>
          <p:nvPr/>
        </p:nvSpPr>
        <p:spPr>
          <a:xfrm>
            <a:off x="11396553" y="456172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Per Month 42,00,000 </a:t>
            </a:r>
            <a:r>
              <a:rPr lang="en-US" sz="2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FD0E1-5435-15F8-F5CA-55D54EC0809F}"/>
              </a:ext>
            </a:extLst>
          </p:cNvPr>
          <p:cNvSpPr/>
          <p:nvPr/>
        </p:nvSpPr>
        <p:spPr>
          <a:xfrm>
            <a:off x="5722026" y="456173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for 15 Days 20,00,000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C55162-6B2C-5DFD-FDD0-B3FB9E96E2C7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3"/>
              </a:rPr>
              <a:t>www.themediaant.com</a:t>
            </a: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AACA3B-14C4-82BD-D8AD-99EC207978D8}"/>
              </a:ext>
            </a:extLst>
          </p:cNvPr>
          <p:cNvSpPr/>
          <p:nvPr/>
        </p:nvSpPr>
        <p:spPr>
          <a:xfrm>
            <a:off x="63541" y="456172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For 7 Days  11,20,000 </a:t>
            </a:r>
            <a:r>
              <a:rPr lang="en-US" sz="2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DBABC9-329C-9C14-B345-713C44918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982" y="1565028"/>
            <a:ext cx="12468150" cy="715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141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973E7909-7A8A-BB72-736F-598927577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0194C8A-D528-D68E-DB59-E46B3BC84521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798C1384-EF2D-DDDE-B88F-C798E3EF1C58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EA144E6-124A-6226-1EB5-A9D7FFA805FF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7" name="Freeform 11">
            <a:extLst>
              <a:ext uri="{FF2B5EF4-FFF2-40B4-BE49-F238E27FC236}">
                <a16:creationId xmlns:a16="http://schemas.microsoft.com/office/drawing/2014/main" id="{F94699D7-C0D8-D792-1E49-CEEE28A85E94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FA37D-DF1B-1A97-36E5-32A31ED07C0F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6"/>
              </a:rPr>
              <a:t>www.themediaant.com</a:t>
            </a: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048390-F790-451E-2358-55DF2FBD4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8058" y="2143530"/>
            <a:ext cx="13743371" cy="59973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831328-959B-F17B-5786-319E8F06BA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904" y="114300"/>
            <a:ext cx="4023709" cy="1347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8E5928-D4D4-7C17-AAB7-0F8AAE4516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178" y="9334861"/>
            <a:ext cx="7303641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76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652B10A3-852C-DFC7-5E2F-617F57BD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7">
            <a:extLst>
              <a:ext uri="{FF2B5EF4-FFF2-40B4-BE49-F238E27FC236}">
                <a16:creationId xmlns:a16="http://schemas.microsoft.com/office/drawing/2014/main" id="{F8F38754-FB4F-F612-4E3A-3058BB478694}"/>
              </a:ext>
            </a:extLst>
          </p:cNvPr>
          <p:cNvGrpSpPr/>
          <p:nvPr/>
        </p:nvGrpSpPr>
        <p:grpSpPr>
          <a:xfrm>
            <a:off x="1104900" y="8642439"/>
            <a:ext cx="15735300" cy="844461"/>
            <a:chOff x="0" y="0"/>
            <a:chExt cx="20373975" cy="86995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41BFB37-D4EE-3267-7A32-1112497873F7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0FA1884-401F-6D51-302B-4AFDB346F1B7}"/>
              </a:ext>
            </a:extLst>
          </p:cNvPr>
          <p:cNvSpPr txBox="1"/>
          <p:nvPr/>
        </p:nvSpPr>
        <p:spPr>
          <a:xfrm>
            <a:off x="1104900" y="8814713"/>
            <a:ext cx="1562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marR="7620" algn="ctr">
              <a:spcBef>
                <a:spcPts val="158"/>
              </a:spcBef>
              <a:defRPr/>
            </a:pP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T1 </a:t>
            </a:r>
            <a:r>
              <a:rPr lang="en-GB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Domestic Arrival Corridors</a:t>
            </a: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Unit – 12, Size – </a:t>
            </a:r>
            <a:r>
              <a:rPr lang="en-GB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55 Inches</a:t>
            </a:r>
            <a:r>
              <a:rPr lang="en-GB" sz="2400" b="1" dirty="0">
                <a:solidFill>
                  <a:schemeClr val="dk1"/>
                </a:solidFill>
                <a:ea typeface="Calibri"/>
                <a:cs typeface="Calibri"/>
              </a:rPr>
              <a:t>, Digital Screen, </a:t>
            </a: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Loop – 10 Secs Slot in 1 min Loop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ED336C-797A-8C1D-41C5-94AD78E3045F}"/>
              </a:ext>
            </a:extLst>
          </p:cNvPr>
          <p:cNvSpPr/>
          <p:nvPr/>
        </p:nvSpPr>
        <p:spPr>
          <a:xfrm>
            <a:off x="11396553" y="456172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Per Month 17,00,000 </a:t>
            </a:r>
            <a:r>
              <a:rPr lang="en-US" sz="2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FD0E1-5435-15F8-F5CA-55D54EC0809F}"/>
              </a:ext>
            </a:extLst>
          </p:cNvPr>
          <p:cNvSpPr/>
          <p:nvPr/>
        </p:nvSpPr>
        <p:spPr>
          <a:xfrm>
            <a:off x="5722026" y="456173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for 15 Days 8,00,000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C55162-6B2C-5DFD-FDD0-B3FB9E96E2C7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3"/>
              </a:rPr>
              <a:t>www.themediaant.com</a:t>
            </a: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AACA3B-14C4-82BD-D8AD-99EC207978D8}"/>
              </a:ext>
            </a:extLst>
          </p:cNvPr>
          <p:cNvSpPr/>
          <p:nvPr/>
        </p:nvSpPr>
        <p:spPr>
          <a:xfrm>
            <a:off x="63541" y="456172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For 7 Days  4,67,000 </a:t>
            </a:r>
            <a:r>
              <a:rPr lang="en-US" sz="2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E14A69-5B6E-3427-C6E2-2B913EE68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1714500"/>
            <a:ext cx="6057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203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973E7909-7A8A-BB72-736F-598927577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0194C8A-D528-D68E-DB59-E46B3BC84521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798C1384-EF2D-DDDE-B88F-C798E3EF1C58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EA144E6-124A-6226-1EB5-A9D7FFA805FF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7" name="Freeform 11">
            <a:extLst>
              <a:ext uri="{FF2B5EF4-FFF2-40B4-BE49-F238E27FC236}">
                <a16:creationId xmlns:a16="http://schemas.microsoft.com/office/drawing/2014/main" id="{F94699D7-C0D8-D792-1E49-CEEE28A85E94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FA37D-DF1B-1A97-36E5-32A31ED07C0F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6"/>
              </a:rPr>
              <a:t>www.themediaant.com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3E752-C1D2-EEDD-86F1-60F52C67D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462" y="3086100"/>
            <a:ext cx="14805075" cy="51851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DABE7D-0EED-FE99-C804-C13EB3BF4E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904" y="151927"/>
            <a:ext cx="4023709" cy="13473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D20F1E-BAEC-A978-55E7-6F28C5E4BA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178" y="9259320"/>
            <a:ext cx="7303641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0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EC5909F1-50FC-E99D-E836-5CAAEE2D0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7">
            <a:extLst>
              <a:ext uri="{FF2B5EF4-FFF2-40B4-BE49-F238E27FC236}">
                <a16:creationId xmlns:a16="http://schemas.microsoft.com/office/drawing/2014/main" id="{82B5C291-241B-EF0E-752E-27A96F1F4224}"/>
              </a:ext>
            </a:extLst>
          </p:cNvPr>
          <p:cNvGrpSpPr/>
          <p:nvPr/>
        </p:nvGrpSpPr>
        <p:grpSpPr>
          <a:xfrm>
            <a:off x="1104900" y="8642439"/>
            <a:ext cx="15735300" cy="844461"/>
            <a:chOff x="0" y="0"/>
            <a:chExt cx="20373975" cy="86995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2F4F3288-8EDF-29A5-92BE-C15D7183FDC4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795EA24-2EF6-FE23-5C10-5CF38C8209AC}"/>
              </a:ext>
            </a:extLst>
          </p:cNvPr>
          <p:cNvSpPr txBox="1"/>
          <p:nvPr/>
        </p:nvSpPr>
        <p:spPr>
          <a:xfrm>
            <a:off x="1104900" y="8814713"/>
            <a:ext cx="1562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marR="7620" algn="ctr">
              <a:spcBef>
                <a:spcPts val="158"/>
              </a:spcBef>
              <a:defRPr/>
            </a:pPr>
            <a:r>
              <a:rPr lang="en-US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T1 Common Terminal Exterior, Unit – 8, Size – 4 (W) x 6 (H) ft, Backlit Scroller Mupi, Loop- 10 secs per 40 secs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4C098-F977-EB9C-25C6-55EC30DEAD34}"/>
              </a:ext>
            </a:extLst>
          </p:cNvPr>
          <p:cNvSpPr/>
          <p:nvPr/>
        </p:nvSpPr>
        <p:spPr>
          <a:xfrm>
            <a:off x="11396553" y="456172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Per Month 16,00,000 </a:t>
            </a:r>
            <a:r>
              <a:rPr lang="en-US" sz="2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CA933-AEDC-59B5-729B-28EB0FD36468}"/>
              </a:ext>
            </a:extLst>
          </p:cNvPr>
          <p:cNvSpPr/>
          <p:nvPr/>
        </p:nvSpPr>
        <p:spPr>
          <a:xfrm>
            <a:off x="5722026" y="456173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for 15 Days 7,00,000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C100CB-F1FE-BE80-D160-57307E0DCE1E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3"/>
              </a:rPr>
              <a:t>www.themediaant.com</a:t>
            </a: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C4C7B7-6AE8-25E4-CEAB-68D2CCE309BA}"/>
              </a:ext>
            </a:extLst>
          </p:cNvPr>
          <p:cNvSpPr/>
          <p:nvPr/>
        </p:nvSpPr>
        <p:spPr>
          <a:xfrm>
            <a:off x="63541" y="456172"/>
            <a:ext cx="5484893" cy="949171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For 7 Days  4,20,000 </a:t>
            </a:r>
            <a:r>
              <a:rPr lang="en-US" sz="2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ctr" defTabSz="914445">
              <a:buClr>
                <a:srgbClr val="000000"/>
              </a:buClr>
              <a:defRPr/>
            </a:pPr>
            <a:r>
              <a:rPr lang="en-US" sz="2801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+ 14,160 Uploading + GST </a:t>
            </a:r>
            <a:endParaRPr lang="en-IN" sz="2801" b="1" kern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A0FDF-D1B3-6D5E-59D1-3EE273983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631665"/>
            <a:ext cx="8991601" cy="680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36D7B2-B720-A262-EE57-5CC2BB9E9AB8}"/>
              </a:ext>
            </a:extLst>
          </p:cNvPr>
          <p:cNvSpPr txBox="1"/>
          <p:nvPr/>
        </p:nvSpPr>
        <p:spPr>
          <a:xfrm>
            <a:off x="1089660" y="9659174"/>
            <a:ext cx="3482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 marR="7620">
              <a:spcBef>
                <a:spcPts val="158"/>
              </a:spcBef>
              <a:defRPr/>
            </a:pPr>
            <a:r>
              <a:rPr lang="en-US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*Subject to Availability</a:t>
            </a:r>
          </a:p>
        </p:txBody>
      </p:sp>
    </p:spTree>
    <p:extLst>
      <p:ext uri="{BB962C8B-B14F-4D97-AF65-F5344CB8AC3E}">
        <p14:creationId xmlns:p14="http://schemas.microsoft.com/office/powerpoint/2010/main" val="609554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AE16EFC7-974F-5507-F9A5-C26071133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1C3B4B8-BE61-0F4D-BBEC-23953E0288A4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E94C15AD-F360-C9D8-9005-52FACD2804EE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26AE3C16-F494-E2BF-1B14-ED106FA53DA2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7" name="Freeform 11">
            <a:extLst>
              <a:ext uri="{FF2B5EF4-FFF2-40B4-BE49-F238E27FC236}">
                <a16:creationId xmlns:a16="http://schemas.microsoft.com/office/drawing/2014/main" id="{74CA53A1-4895-CD1B-1205-CA59E82AE0FC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D71DFF-A35F-0CFB-F082-6048A8162750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6"/>
              </a:rPr>
              <a:t>www.themediaant.com</a:t>
            </a: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7EF543-D307-FDD2-465F-06391ECAFD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904" y="151927"/>
            <a:ext cx="4023709" cy="13473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4743C2-97F4-FDAA-65D1-AFDA4F148C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2178" y="9259320"/>
            <a:ext cx="7303641" cy="62184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E680E23-F76D-1815-0C9D-3F3774715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505" y="2552700"/>
            <a:ext cx="11147756" cy="588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153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pp/modules/campaigns/services/images/clientsPortfol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480000" y="10008000"/>
            <a:ext cx="1371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u="sng" dirty="0">
                <a:solidFill>
                  <a:srgbClr val="000000"/>
                </a:solidFill>
                <a:hlinkClick r:id="rId4" tooltip="View more cli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View More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pp/modules/planRequests/hash/outdoor/services/ppt/images/thankYou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272" b="-7007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2830</TotalTime>
  <Words>297</Words>
  <Application>Microsoft Office PowerPoint</Application>
  <PresentationFormat>Custom</PresentationFormat>
  <Paragraphs>47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 (MS) Bold</vt:lpstr>
      <vt:lpstr>Calibri</vt:lpstr>
      <vt:lpstr>Livvic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AIRPORT TEMPLATE</dc:title>
  <dc:creator>TMA</dc:creator>
  <cp:lastModifiedBy>TMA</cp:lastModifiedBy>
  <cp:revision>18</cp:revision>
  <dcterms:created xsi:type="dcterms:W3CDTF">2006-08-16T00:00:00Z</dcterms:created>
  <dcterms:modified xsi:type="dcterms:W3CDTF">2026-09-29T08:56:25Z</dcterms:modified>
  <dc:identifier>DAHSnigsC1g</dc:identifier>
</cp:coreProperties>
</file>