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147478812" r:id="rId3"/>
    <p:sldId id="2147478813" r:id="rId4"/>
    <p:sldId id="2147478814" r:id="rId5"/>
    <p:sldId id="265" r:id="rId6"/>
    <p:sldId id="2147478831" r:id="rId7"/>
    <p:sldId id="2147478830" r:id="rId8"/>
    <p:sldId id="2147478810" r:id="rId9"/>
    <p:sldId id="2147478811" r:id="rId10"/>
    <p:sldId id="2147478829" r:id="rId11"/>
    <p:sldId id="2147478820" r:id="rId12"/>
    <p:sldId id="291" r:id="rId13"/>
    <p:sldId id="2147478817" r:id="rId14"/>
    <p:sldId id="2147478818" r:id="rId15"/>
    <p:sldId id="2147478821" r:id="rId16"/>
    <p:sldId id="2147478832" r:id="rId17"/>
    <p:sldId id="2147478822" r:id="rId18"/>
    <p:sldId id="283" r:id="rId19"/>
    <p:sldId id="264" r:id="rId20"/>
  </p:sldIdLst>
  <p:sldSz cx="18288000" cy="10287000"/>
  <p:notesSz cx="6858000" cy="9144000"/>
  <p:embeddedFontLst>
    <p:embeddedFont>
      <p:font typeface="Livvic" pitchFamily="2" charset="0"/>
      <p:regular r:id="rId22"/>
      <p:bold r:id="rId23"/>
      <p:italic r:id="rId24"/>
      <p:boldItalic r:id="rId25"/>
    </p:embeddedFont>
    <p:embeddedFont>
      <p:font typeface="Tahoma" panose="020B0604030504040204" pitchFamily="34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7A5"/>
    <a:srgbClr val="4D29AB"/>
    <a:srgbClr val="F6F9FE"/>
    <a:srgbClr val="8E7CC3"/>
    <a:srgbClr val="EDE7FC"/>
    <a:srgbClr val="ECF4FE"/>
    <a:srgbClr val="4E2AB0"/>
    <a:srgbClr val="ECF8F4"/>
    <a:srgbClr val="EEE8FD"/>
    <a:srgbClr val="ED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2" autoAdjust="0"/>
  </p:normalViewPr>
  <p:slideViewPr>
    <p:cSldViewPr>
      <p:cViewPr varScale="1">
        <p:scale>
          <a:sx n="54" d="100"/>
          <a:sy n="54" d="100"/>
        </p:scale>
        <p:origin x="78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5732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>
          <a:extLst>
            <a:ext uri="{FF2B5EF4-FFF2-40B4-BE49-F238E27FC236}">
              <a16:creationId xmlns:a16="http://schemas.microsoft.com/office/drawing/2014/main" id="{4D4B8F23-DC54-525B-8568-67802925E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:notes">
            <a:extLst>
              <a:ext uri="{FF2B5EF4-FFF2-40B4-BE49-F238E27FC236}">
                <a16:creationId xmlns:a16="http://schemas.microsoft.com/office/drawing/2014/main" id="{B36360CF-85CB-955C-B08B-11466A7FB2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p36:notes">
            <a:extLst>
              <a:ext uri="{FF2B5EF4-FFF2-40B4-BE49-F238E27FC236}">
                <a16:creationId xmlns:a16="http://schemas.microsoft.com/office/drawing/2014/main" id="{530CB5EB-5ADF-04B9-A629-BE16961BE1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1146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>
          <a:extLst>
            <a:ext uri="{FF2B5EF4-FFF2-40B4-BE49-F238E27FC236}">
              <a16:creationId xmlns:a16="http://schemas.microsoft.com/office/drawing/2014/main" id="{ED0FA0F9-4893-D4F7-BEAC-F9174C145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:notes">
            <a:extLst>
              <a:ext uri="{FF2B5EF4-FFF2-40B4-BE49-F238E27FC236}">
                <a16:creationId xmlns:a16="http://schemas.microsoft.com/office/drawing/2014/main" id="{6CE37A39-9D8C-13C0-388A-46A76FFBF7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p36:notes">
            <a:extLst>
              <a:ext uri="{FF2B5EF4-FFF2-40B4-BE49-F238E27FC236}">
                <a16:creationId xmlns:a16="http://schemas.microsoft.com/office/drawing/2014/main" id="{B96296C6-E05D-CDD8-9D71-B7D7FE313B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121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>
          <a:extLst>
            <a:ext uri="{FF2B5EF4-FFF2-40B4-BE49-F238E27FC236}">
              <a16:creationId xmlns:a16="http://schemas.microsoft.com/office/drawing/2014/main" id="{2A71AAB0-ADBA-5F77-B9F0-167BA12D7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:notes">
            <a:extLst>
              <a:ext uri="{FF2B5EF4-FFF2-40B4-BE49-F238E27FC236}">
                <a16:creationId xmlns:a16="http://schemas.microsoft.com/office/drawing/2014/main" id="{FD1E4B47-B149-5CD6-C596-1E4FB7BF32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p36:notes">
            <a:extLst>
              <a:ext uri="{FF2B5EF4-FFF2-40B4-BE49-F238E27FC236}">
                <a16:creationId xmlns:a16="http://schemas.microsoft.com/office/drawing/2014/main" id="{DA9C5E5D-F439-1DF7-3D93-7915C5C6B6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6369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26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hemediaant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hemediaant.com/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hyperlink" Target="https://www.themediaant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hyperlink" Target="http://www.themediaant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5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themediaant.com/client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576194" cy="13824109"/>
          </a:xfrm>
        </p:grpSpPr>
        <p:sp>
          <p:nvSpPr>
            <p:cNvPr id="4" name="Freeform 4" descr="app/modules/planRequests/services/radioHash/ppt/images/title.png"/>
            <p:cNvSpPr/>
            <p:nvPr/>
          </p:nvSpPr>
          <p:spPr>
            <a:xfrm>
              <a:off x="0" y="0"/>
              <a:ext cx="24576194" cy="13824110"/>
            </a:xfrm>
            <a:custGeom>
              <a:avLst/>
              <a:gdLst/>
              <a:ahLst/>
              <a:cxnLst/>
              <a:rect l="l" t="t" r="r" b="b"/>
              <a:pathLst>
                <a:path w="24576194" h="13824110">
                  <a:moveTo>
                    <a:pt x="0" y="0"/>
                  </a:moveTo>
                  <a:lnTo>
                    <a:pt x="24576194" y="0"/>
                  </a:lnTo>
                  <a:lnTo>
                    <a:pt x="24576194" y="13824110"/>
                  </a:lnTo>
                  <a:lnTo>
                    <a:pt x="0" y="13824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333" r="-6394" b="-3333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9460C-3750-9BE5-5AEF-FC0DB41EB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E45916-1CDD-22F6-0928-8E246BC57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8283140" cy="102897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ABB8A7-B361-7811-26C7-BDDCC3788811}"/>
              </a:ext>
            </a:extLst>
          </p:cNvPr>
          <p:cNvSpPr/>
          <p:nvPr/>
        </p:nvSpPr>
        <p:spPr>
          <a:xfrm>
            <a:off x="15925800" y="419100"/>
            <a:ext cx="1905000" cy="1066800"/>
          </a:xfrm>
          <a:prstGeom prst="rect">
            <a:avLst/>
          </a:prstGeom>
          <a:solidFill>
            <a:srgbClr val="F7FB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2FB385-85AB-BB29-7F2F-0E3A6970E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0" y="309562"/>
            <a:ext cx="1359243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46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F29E3F-9D8C-8579-FA1B-9A30D95CF8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571"/>
          <a:stretch>
            <a:fillRect/>
          </a:stretch>
        </p:blipFill>
        <p:spPr>
          <a:xfrm>
            <a:off x="0" y="419100"/>
            <a:ext cx="18288000" cy="88011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6E464CB-8FC3-C982-005F-899CD078CE0C}"/>
              </a:ext>
            </a:extLst>
          </p:cNvPr>
          <p:cNvSpPr/>
          <p:nvPr/>
        </p:nvSpPr>
        <p:spPr>
          <a:xfrm>
            <a:off x="10287000" y="2644139"/>
            <a:ext cx="7696200" cy="6553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03A41EE2-8661-A124-A4DD-8114BA12CC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4" b="12441"/>
          <a:stretch>
            <a:fillRect/>
          </a:stretch>
        </p:blipFill>
        <p:spPr bwMode="auto">
          <a:xfrm>
            <a:off x="10439400" y="2535779"/>
            <a:ext cx="7391400" cy="372954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A6C0157A-1460-49CB-0D0E-51D388D034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" t="18825" r="642"/>
          <a:stretch>
            <a:fillRect/>
          </a:stretch>
        </p:blipFill>
        <p:spPr bwMode="auto">
          <a:xfrm>
            <a:off x="10439400" y="6257703"/>
            <a:ext cx="7391400" cy="342408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7A21BC-42B7-83CE-E541-3AB8E7959412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B6472E-580D-BA9F-703D-4E91D1304151}"/>
              </a:ext>
            </a:extLst>
          </p:cNvPr>
          <p:cNvSpPr/>
          <p:nvPr/>
        </p:nvSpPr>
        <p:spPr>
          <a:xfrm>
            <a:off x="15759510" y="495300"/>
            <a:ext cx="2223690" cy="1472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CDEADC-D2E4-B774-A1F6-A59065DDDC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0" y="309562"/>
            <a:ext cx="1359243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0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E722C8-A676-3F55-12E4-E663750AE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919162"/>
            <a:ext cx="16897350" cy="8448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C8E07C-E0B1-F269-9FD4-4E344B155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0" y="309562"/>
            <a:ext cx="1359243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657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4A7DE-D19D-1167-E038-58CC0629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elhi T3 Airport Arrival | Complete Tour of Delhi International Airport  Arrival">
            <a:extLst>
              <a:ext uri="{FF2B5EF4-FFF2-40B4-BE49-F238E27FC236}">
                <a16:creationId xmlns:a16="http://schemas.microsoft.com/office/drawing/2014/main" id="{D84CB595-30B2-103D-B10F-92322ED03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1"/>
            <a:ext cx="18287996" cy="1028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95A1BF9C-120B-8740-FFFD-355F95FE59F7}"/>
              </a:ext>
            </a:extLst>
          </p:cNvPr>
          <p:cNvGrpSpPr/>
          <p:nvPr/>
        </p:nvGrpSpPr>
        <p:grpSpPr>
          <a:xfrm>
            <a:off x="0" y="4524453"/>
            <a:ext cx="18288000" cy="1184794"/>
            <a:chOff x="0" y="0"/>
            <a:chExt cx="4816593" cy="31204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CD9443B-7052-1FBC-C761-8D0EBB196D28}"/>
                </a:ext>
              </a:extLst>
            </p:cNvPr>
            <p:cNvSpPr/>
            <p:nvPr/>
          </p:nvSpPr>
          <p:spPr>
            <a:xfrm>
              <a:off x="0" y="0"/>
              <a:ext cx="4816592" cy="312045"/>
            </a:xfrm>
            <a:custGeom>
              <a:avLst/>
              <a:gdLst/>
              <a:ahLst/>
              <a:cxnLst/>
              <a:rect l="l" t="t" r="r" b="b"/>
              <a:pathLst>
                <a:path w="4816592" h="312045">
                  <a:moveTo>
                    <a:pt x="0" y="0"/>
                  </a:moveTo>
                  <a:lnTo>
                    <a:pt x="4816592" y="0"/>
                  </a:lnTo>
                  <a:lnTo>
                    <a:pt x="4816592" y="312045"/>
                  </a:lnTo>
                  <a:lnTo>
                    <a:pt x="0" y="312045"/>
                  </a:lnTo>
                  <a:close/>
                </a:path>
              </a:pathLst>
            </a:custGeom>
            <a:solidFill>
              <a:srgbClr val="5A2EAF">
                <a:alpha val="56863"/>
              </a:srgbClr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B50B421F-07A6-2A30-7FE3-78D4672A2BE6}"/>
                </a:ext>
              </a:extLst>
            </p:cNvPr>
            <p:cNvSpPr txBox="1"/>
            <p:nvPr/>
          </p:nvSpPr>
          <p:spPr>
            <a:xfrm>
              <a:off x="0" y="-47625"/>
              <a:ext cx="4816593" cy="359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60"/>
                </a:lnSpc>
              </a:pPr>
              <a:endParaRPr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8DC863C-D09F-9EA0-9207-238780EF1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37" y="4388315"/>
            <a:ext cx="962032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19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E0B8A2-2FD1-DF6C-DCD2-0C51F32E3F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-240" b="7492"/>
          <a:stretch>
            <a:fillRect/>
          </a:stretch>
        </p:blipFill>
        <p:spPr>
          <a:xfrm>
            <a:off x="818198" y="819150"/>
            <a:ext cx="16651604" cy="86487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A81E55-5D43-DFCC-7994-0781F15BD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0" y="190500"/>
            <a:ext cx="1359243" cy="1219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8A9DAD-A54E-9034-3BE3-730A33FB6214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4"/>
              </a:rPr>
              <a:t>www.themediaant.com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7161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E4AD6F-F2FB-830F-0D81-B7476881E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68" y="227983"/>
            <a:ext cx="17448264" cy="98215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DC8CAB-5901-D0CE-AA19-05D645DC7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0" y="309562"/>
            <a:ext cx="1359243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06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3FC21-4CAC-23C7-F81D-E0DF553B2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453C77-B434-0562-4EAC-B73E21123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31" y="271118"/>
            <a:ext cx="9644708" cy="1347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E3C0D7-1DDE-1165-31EE-B6B4E7082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1844815"/>
            <a:ext cx="16744950" cy="5581650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985FAF59-847D-4DAE-A7A0-B33604EC4645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F7D880A-8F02-53C7-7334-864AAEF24273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769F2EE-7755-9841-852C-4A458F1E9938}"/>
              </a:ext>
            </a:extLst>
          </p:cNvPr>
          <p:cNvSpPr/>
          <p:nvPr/>
        </p:nvSpPr>
        <p:spPr>
          <a:xfrm>
            <a:off x="9886432" y="155319"/>
            <a:ext cx="1744678" cy="1578933"/>
          </a:xfrm>
          <a:custGeom>
            <a:avLst/>
            <a:gdLst/>
            <a:ahLst/>
            <a:cxnLst/>
            <a:rect l="l" t="t" r="r" b="b"/>
            <a:pathLst>
              <a:path w="1744678" h="1578933">
                <a:moveTo>
                  <a:pt x="0" y="0"/>
                </a:moveTo>
                <a:lnTo>
                  <a:pt x="1744678" y="0"/>
                </a:lnTo>
                <a:lnTo>
                  <a:pt x="1744678" y="1578933"/>
                </a:lnTo>
                <a:lnTo>
                  <a:pt x="0" y="15789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81E949-C813-1B30-DACB-0887F029AAF3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8"/>
              </a:rPr>
              <a:t>www.themediaant.com</a:t>
            </a:r>
            <a:endParaRPr lang="en-IN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B8A425B3-DCEA-5265-E63E-0D099DB5204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8744" r="50385" b="32867"/>
          <a:stretch>
            <a:fillRect/>
          </a:stretch>
        </p:blipFill>
        <p:spPr>
          <a:xfrm>
            <a:off x="751879" y="7505700"/>
            <a:ext cx="8077200" cy="20574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73A64BA-A6CA-A7F8-E1A3-923F469AE2A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0500" t="28856" r="364" b="33695"/>
          <a:stretch>
            <a:fillRect/>
          </a:stretch>
        </p:blipFill>
        <p:spPr>
          <a:xfrm>
            <a:off x="9458923" y="7498263"/>
            <a:ext cx="7999212" cy="200700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64E350E3-F784-C7DB-2954-2FFD22E3D8E7}"/>
              </a:ext>
            </a:extLst>
          </p:cNvPr>
          <p:cNvSpPr txBox="1"/>
          <p:nvPr/>
        </p:nvSpPr>
        <p:spPr>
          <a:xfrm>
            <a:off x="921544" y="9619475"/>
            <a:ext cx="915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IN" sz="1800" b="1" i="0" u="none" strike="noStrike" dirty="0">
                <a:effectLst/>
                <a:latin typeface="Livvic" pitchFamily="2" charset="0"/>
              </a:rPr>
              <a:t>*Green Colour Denotes selection</a:t>
            </a:r>
            <a:endParaRPr lang="en-IN" b="1" dirty="0">
              <a:latin typeface="Livvic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DF918C4-F20B-A2DC-A56F-A102B3DB3EAA}"/>
              </a:ext>
            </a:extLst>
          </p:cNvPr>
          <p:cNvSpPr/>
          <p:nvPr/>
        </p:nvSpPr>
        <p:spPr>
          <a:xfrm>
            <a:off x="13459423" y="5226219"/>
            <a:ext cx="3799877" cy="1880842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7FCA82-24A2-260B-15AF-4D8248422651}"/>
              </a:ext>
            </a:extLst>
          </p:cNvPr>
          <p:cNvSpPr txBox="1"/>
          <p:nvPr/>
        </p:nvSpPr>
        <p:spPr>
          <a:xfrm>
            <a:off x="14736029" y="6438900"/>
            <a:ext cx="2590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1200" dirty="0">
                <a:solidFill>
                  <a:srgbClr val="0D0079"/>
                </a:solidFill>
              </a:rPr>
              <a:t>Avg. Dwell time – 10 to 15 mins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196B37-E9BB-95AE-4B40-B81CEE01075C}"/>
              </a:ext>
            </a:extLst>
          </p:cNvPr>
          <p:cNvSpPr/>
          <p:nvPr/>
        </p:nvSpPr>
        <p:spPr>
          <a:xfrm>
            <a:off x="13459423" y="3149776"/>
            <a:ext cx="3799877" cy="1880842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BD5490-D77D-99C0-9341-13E75237A1F0}"/>
              </a:ext>
            </a:extLst>
          </p:cNvPr>
          <p:cNvSpPr txBox="1"/>
          <p:nvPr/>
        </p:nvSpPr>
        <p:spPr>
          <a:xfrm>
            <a:off x="14797088" y="4264940"/>
            <a:ext cx="2590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1200" dirty="0">
                <a:solidFill>
                  <a:srgbClr val="0D0079"/>
                </a:solidFill>
              </a:rPr>
              <a:t>Avg. Dwell time – 5 to 10 mins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5BC24A-D63D-FADC-DFDA-D18412665F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100" y="963834"/>
            <a:ext cx="4596782" cy="9449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75F0C1-CB8E-8580-1A11-1833B5565616}"/>
              </a:ext>
            </a:extLst>
          </p:cNvPr>
          <p:cNvSpPr txBox="1"/>
          <p:nvPr/>
        </p:nvSpPr>
        <p:spPr>
          <a:xfrm>
            <a:off x="10867729" y="4260177"/>
            <a:ext cx="2590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1200" dirty="0">
                <a:solidFill>
                  <a:srgbClr val="0D0079"/>
                </a:solidFill>
              </a:rPr>
              <a:t>Avg. Dwell time – 5 to 10 mins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EF3143-81DB-3F64-D91C-052A5B322BCA}"/>
              </a:ext>
            </a:extLst>
          </p:cNvPr>
          <p:cNvSpPr/>
          <p:nvPr/>
        </p:nvSpPr>
        <p:spPr>
          <a:xfrm>
            <a:off x="9457139" y="3145013"/>
            <a:ext cx="3799877" cy="1880842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7748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E1A96-5C81-C232-8722-BB4866BF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FD3E41-7211-67CD-9009-3EE8DA9CBB40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0E7660A-B1C6-280B-F20C-0AAAAEEE1026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27E2663-66E8-A377-FFC6-0553DC940911}"/>
              </a:ext>
            </a:extLst>
          </p:cNvPr>
          <p:cNvSpPr/>
          <p:nvPr/>
        </p:nvSpPr>
        <p:spPr>
          <a:xfrm>
            <a:off x="4084917" y="9244012"/>
            <a:ext cx="10118165" cy="652462"/>
          </a:xfrm>
          <a:custGeom>
            <a:avLst/>
            <a:gdLst/>
            <a:ahLst/>
            <a:cxnLst/>
            <a:rect l="l" t="t" r="r" b="b"/>
            <a:pathLst>
              <a:path w="13490887" h="869950">
                <a:moveTo>
                  <a:pt x="0" y="0"/>
                </a:moveTo>
                <a:lnTo>
                  <a:pt x="13490887" y="0"/>
                </a:lnTo>
                <a:lnTo>
                  <a:pt x="13490887" y="869950"/>
                </a:lnTo>
                <a:lnTo>
                  <a:pt x="0" y="869950"/>
                </a:lnTo>
                <a:close/>
              </a:path>
            </a:pathLst>
          </a:custGeom>
          <a:solidFill>
            <a:srgbClr val="AAD4FF">
              <a:alpha val="0"/>
            </a:srgbClr>
          </a:solid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0D7594C-9456-3736-EFDD-A1F025F5B9DC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4"/>
              </a:rPr>
              <a:t>www.themediaant.com</a:t>
            </a:r>
            <a:endParaRPr lang="en-IN" dirty="0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36C54D20-CBF3-BA32-41B3-9F88E272AA33}"/>
              </a:ext>
            </a:extLst>
          </p:cNvPr>
          <p:cNvSpPr/>
          <p:nvPr/>
        </p:nvSpPr>
        <p:spPr>
          <a:xfrm>
            <a:off x="9510712" y="155317"/>
            <a:ext cx="1744678" cy="1578933"/>
          </a:xfrm>
          <a:custGeom>
            <a:avLst/>
            <a:gdLst/>
            <a:ahLst/>
            <a:cxnLst/>
            <a:rect l="l" t="t" r="r" b="b"/>
            <a:pathLst>
              <a:path w="1744678" h="1578933">
                <a:moveTo>
                  <a:pt x="0" y="0"/>
                </a:moveTo>
                <a:lnTo>
                  <a:pt x="1744678" y="0"/>
                </a:lnTo>
                <a:lnTo>
                  <a:pt x="1744678" y="1578933"/>
                </a:lnTo>
                <a:lnTo>
                  <a:pt x="0" y="15789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4FAEA0-FFBE-4C5E-C12E-968965683B2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52" t="1946" r="933" b="4607"/>
          <a:stretch>
            <a:fillRect/>
          </a:stretch>
        </p:blipFill>
        <p:spPr>
          <a:xfrm>
            <a:off x="1717226" y="2019998"/>
            <a:ext cx="14853545" cy="632390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5B7F09-9BB2-A8D6-08CA-8AFE8B20DB39}"/>
              </a:ext>
            </a:extLst>
          </p:cNvPr>
          <p:cNvSpPr/>
          <p:nvPr/>
        </p:nvSpPr>
        <p:spPr>
          <a:xfrm>
            <a:off x="9525000" y="3619500"/>
            <a:ext cx="6705600" cy="2209800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DDC315-7434-AA2F-F9E3-6A62B66B9296}"/>
              </a:ext>
            </a:extLst>
          </p:cNvPr>
          <p:cNvSpPr txBox="1"/>
          <p:nvPr/>
        </p:nvSpPr>
        <p:spPr>
          <a:xfrm>
            <a:off x="921544" y="9619475"/>
            <a:ext cx="915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IN" sz="1800" b="1" i="0" u="none" strike="noStrike" dirty="0">
                <a:effectLst/>
                <a:latin typeface="Livvic" pitchFamily="2" charset="0"/>
              </a:rPr>
              <a:t>*Green Colour Denotes selection</a:t>
            </a:r>
            <a:endParaRPr lang="en-IN" b="1" dirty="0">
              <a:latin typeface="Livvic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5D47AB-CDDC-4693-6551-CA90935D1C71}"/>
              </a:ext>
            </a:extLst>
          </p:cNvPr>
          <p:cNvSpPr txBox="1"/>
          <p:nvPr/>
        </p:nvSpPr>
        <p:spPr>
          <a:xfrm>
            <a:off x="11631110" y="6857772"/>
            <a:ext cx="3352800" cy="461665"/>
          </a:xfrm>
          <a:prstGeom prst="rect">
            <a:avLst/>
          </a:prstGeom>
          <a:solidFill>
            <a:srgbClr val="EBF3FD"/>
          </a:solidFill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2400" dirty="0">
                <a:solidFill>
                  <a:srgbClr val="0D0079"/>
                </a:solidFill>
              </a:rPr>
              <a:t>10 to 15 lakhs</a:t>
            </a:r>
            <a:endParaRPr sz="2400" dirty="0">
              <a:solidFill>
                <a:srgbClr val="0D0079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567EA9-4B30-7384-4268-AA001A8ECDF5}"/>
              </a:ext>
            </a:extLst>
          </p:cNvPr>
          <p:cNvSpPr txBox="1"/>
          <p:nvPr/>
        </p:nvSpPr>
        <p:spPr>
          <a:xfrm>
            <a:off x="4104970" y="6857771"/>
            <a:ext cx="3352800" cy="461665"/>
          </a:xfrm>
          <a:prstGeom prst="rect">
            <a:avLst/>
          </a:prstGeom>
          <a:solidFill>
            <a:srgbClr val="EBF3FD"/>
          </a:solidFill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2400" dirty="0">
                <a:solidFill>
                  <a:srgbClr val="0D0079"/>
                </a:solidFill>
              </a:rPr>
              <a:t>15 to 20 lakhs</a:t>
            </a:r>
            <a:endParaRPr sz="2400" dirty="0">
              <a:solidFill>
                <a:srgbClr val="0D007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A57575-FE47-03BA-BE88-F7B0F4015B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122" y="76029"/>
            <a:ext cx="9644708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64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19C4167-E7BA-F0BE-1D43-1DC0F7399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793587"/>
              </p:ext>
            </p:extLst>
          </p:nvPr>
        </p:nvGraphicFramePr>
        <p:xfrm>
          <a:off x="3390900" y="3146980"/>
          <a:ext cx="11506200" cy="3993039"/>
        </p:xfrm>
        <a:graphic>
          <a:graphicData uri="http://schemas.openxmlformats.org/drawingml/2006/table">
            <a:tbl>
              <a:tblPr/>
              <a:tblGrid>
                <a:gridCol w="2876550">
                  <a:extLst>
                    <a:ext uri="{9D8B030D-6E8A-4147-A177-3AD203B41FA5}">
                      <a16:colId xmlns:a16="http://schemas.microsoft.com/office/drawing/2014/main" val="162299161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2786153613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1931182998"/>
                    </a:ext>
                  </a:extLst>
                </a:gridCol>
                <a:gridCol w="2876550">
                  <a:extLst>
                    <a:ext uri="{9D8B030D-6E8A-4147-A177-3AD203B41FA5}">
                      <a16:colId xmlns:a16="http://schemas.microsoft.com/office/drawing/2014/main" val="121481840"/>
                    </a:ext>
                  </a:extLst>
                </a:gridCol>
              </a:tblGrid>
              <a:tr h="515231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888646"/>
                  </a:ext>
                </a:extLst>
              </a:tr>
              <a:tr h="128807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756874"/>
                  </a:ext>
                </a:extLst>
              </a:tr>
              <a:tr h="90165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972684"/>
                  </a:ext>
                </a:extLst>
              </a:tr>
              <a:tr h="128807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I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89887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5AE4D3D-CA80-4967-FA52-C183F3EAAD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184633"/>
              </p:ext>
            </p:extLst>
          </p:nvPr>
        </p:nvGraphicFramePr>
        <p:xfrm>
          <a:off x="1685926" y="2285597"/>
          <a:ext cx="14916148" cy="51439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29037">
                  <a:extLst>
                    <a:ext uri="{9D8B030D-6E8A-4147-A177-3AD203B41FA5}">
                      <a16:colId xmlns:a16="http://schemas.microsoft.com/office/drawing/2014/main" val="3507546987"/>
                    </a:ext>
                  </a:extLst>
                </a:gridCol>
                <a:gridCol w="3729037">
                  <a:extLst>
                    <a:ext uri="{9D8B030D-6E8A-4147-A177-3AD203B41FA5}">
                      <a16:colId xmlns:a16="http://schemas.microsoft.com/office/drawing/2014/main" val="3964471107"/>
                    </a:ext>
                  </a:extLst>
                </a:gridCol>
                <a:gridCol w="3729037">
                  <a:extLst>
                    <a:ext uri="{9D8B030D-6E8A-4147-A177-3AD203B41FA5}">
                      <a16:colId xmlns:a16="http://schemas.microsoft.com/office/drawing/2014/main" val="2528021246"/>
                    </a:ext>
                  </a:extLst>
                </a:gridCol>
                <a:gridCol w="3729037">
                  <a:extLst>
                    <a:ext uri="{9D8B030D-6E8A-4147-A177-3AD203B41FA5}">
                      <a16:colId xmlns:a16="http://schemas.microsoft.com/office/drawing/2014/main" val="2349928858"/>
                    </a:ext>
                  </a:extLst>
                </a:gridCol>
              </a:tblGrid>
              <a:tr h="115539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300" b="1" dirty="0"/>
                        <a:t>Package</a:t>
                      </a:r>
                      <a:endParaRPr lang="en-IN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300" b="1"/>
                        <a:t>Terminals Covered</a:t>
                      </a:r>
                      <a:endParaRPr lang="en-IN" sz="23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300" b="1"/>
                        <a:t>Media / Screens</a:t>
                      </a:r>
                      <a:endParaRPr lang="en-IN" sz="23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300" b="1" dirty="0"/>
                        <a:t>Price For 7 Days</a:t>
                      </a:r>
                      <a:endParaRPr lang="en-IN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321386"/>
                  </a:ext>
                </a:extLst>
              </a:tr>
              <a:tr h="19942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300" b="1" dirty="0"/>
                        <a:t>Arrival Package 1 – Baggage Belt Screens</a:t>
                      </a:r>
                      <a:endParaRPr lang="en-US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300" dirty="0"/>
                        <a:t>T3 Domestic +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300" dirty="0"/>
                        <a:t>Baggage Belt Screens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300" b="1"/>
                        <a:t>₹12,67,000</a:t>
                      </a:r>
                      <a:endParaRPr lang="en-IN" sz="23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195851"/>
                  </a:ext>
                </a:extLst>
              </a:tr>
              <a:tr h="19942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300" b="1"/>
                        <a:t>Arrival Package 2 – Digital Totems</a:t>
                      </a:r>
                      <a:endParaRPr lang="en-IN" sz="23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2300" dirty="0"/>
                        <a:t>T3 Domestic + T1 +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300" dirty="0"/>
                        <a:t>Digital Totems @ Arrivals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300" b="1" dirty="0"/>
                        <a:t>₹9,87,000</a:t>
                      </a:r>
                      <a:endParaRPr lang="en-IN" sz="23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615448"/>
                  </a:ext>
                </a:extLst>
              </a:tr>
            </a:tbl>
          </a:graphicData>
        </a:graphic>
      </p:graphicFrame>
      <p:sp>
        <p:nvSpPr>
          <p:cNvPr id="5" name="Freeform 10">
            <a:extLst>
              <a:ext uri="{FF2B5EF4-FFF2-40B4-BE49-F238E27FC236}">
                <a16:creationId xmlns:a16="http://schemas.microsoft.com/office/drawing/2014/main" id="{7EB4E0D4-A3B3-379A-5013-E9F1928D57FD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36DBA27B-3C52-EAA3-EF3C-D0FAF42510D1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9209B6-62FC-45E7-308C-1FEBC3C0468F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4"/>
              </a:rPr>
              <a:t>www.themediaant.com</a:t>
            </a:r>
            <a:endParaRPr lang="en-IN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3EB5E1-B3E3-1B03-1E81-3458C7CAC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049" y="204110"/>
            <a:ext cx="5791702" cy="15911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11564A-7104-EA6D-3A20-78E0E006C4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04" y="7725477"/>
            <a:ext cx="9669094" cy="6889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4D5DB6-6788-7906-FA3F-C0422E3A9C8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" t="87037" r="-48"/>
          <a:stretch>
            <a:fillRect/>
          </a:stretch>
        </p:blipFill>
        <p:spPr>
          <a:xfrm>
            <a:off x="8803" y="8953500"/>
            <a:ext cx="18279198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86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783B1-8878-07A5-2160-B7D5BC5A1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52E6F8-3BF7-D7A7-0F61-68DD68B430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t="87037" r="-48"/>
          <a:stretch>
            <a:fillRect/>
          </a:stretch>
        </p:blipFill>
        <p:spPr>
          <a:xfrm>
            <a:off x="8803" y="8953500"/>
            <a:ext cx="18279198" cy="13335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C41BAE5-3F79-AAA4-9256-A09319B7A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29" y="252964"/>
            <a:ext cx="10918882" cy="2895851"/>
          </a:xfrm>
          <a:prstGeom prst="rect">
            <a:avLst/>
          </a:prstGeom>
        </p:spPr>
      </p:pic>
      <p:sp>
        <p:nvSpPr>
          <p:cNvPr id="10" name="Freeform 2">
            <a:extLst>
              <a:ext uri="{FF2B5EF4-FFF2-40B4-BE49-F238E27FC236}">
                <a16:creationId xmlns:a16="http://schemas.microsoft.com/office/drawing/2014/main" id="{5D979778-5E1E-5C89-65C6-4475AEC02A1D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45F735-9209-CD74-034A-DD83824A76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037" b="11481"/>
          <a:stretch>
            <a:fillRect/>
          </a:stretch>
        </p:blipFill>
        <p:spPr>
          <a:xfrm>
            <a:off x="1128285" y="2933700"/>
            <a:ext cx="16031429" cy="55495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3AE028-AB5A-CFA8-3A91-95D4F83CAC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308" y="204110"/>
            <a:ext cx="124369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21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06A16754-82DE-B27C-D4D6-C10E89DC41D6}"/>
              </a:ext>
            </a:extLst>
          </p:cNvPr>
          <p:cNvGrpSpPr/>
          <p:nvPr/>
        </p:nvGrpSpPr>
        <p:grpSpPr>
          <a:xfrm>
            <a:off x="533399" y="8934420"/>
            <a:ext cx="17221199" cy="942176"/>
            <a:chOff x="0" y="0"/>
            <a:chExt cx="20373975" cy="86995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6C861CB-9551-DEA9-F8BC-69868BAF73A8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</p:sp>
      </p:grpSp>
      <p:sp>
        <p:nvSpPr>
          <p:cNvPr id="591" name="Google Shape;591;p36"/>
          <p:cNvSpPr txBox="1"/>
          <p:nvPr/>
        </p:nvSpPr>
        <p:spPr>
          <a:xfrm>
            <a:off x="2682601" y="8869992"/>
            <a:ext cx="12922794" cy="107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T1 &amp; T3 Domestic Arrivals, Baggage Belt, Units – 36 (T1-16, T2-20), LED Digital Screens, Size – 16X4, </a:t>
            </a:r>
          </a:p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Slot – 12 Seconds, Loop – 120 Seconds  </a:t>
            </a:r>
            <a:endParaRPr sz="2700" dirty="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5EBA71A5-6385-0845-83FD-8ED5F45C76AE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16F71A38-8B80-AFED-CEA9-431F64D7229B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11180-F2AB-CC84-5BC9-C519BFE038EA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D2809F0-16E8-40BB-5236-9855D794BC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0" r="20396" b="13940"/>
          <a:stretch>
            <a:fillRect/>
          </a:stretch>
        </p:blipFill>
        <p:spPr bwMode="auto">
          <a:xfrm>
            <a:off x="2187724" y="1305472"/>
            <a:ext cx="13843705" cy="750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789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>
          <a:extLst>
            <a:ext uri="{FF2B5EF4-FFF2-40B4-BE49-F238E27FC236}">
              <a16:creationId xmlns:a16="http://schemas.microsoft.com/office/drawing/2014/main" id="{3DAC7BA5-F0E6-0B75-3EE2-B222BB20A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6">
            <a:extLst>
              <a:ext uri="{FF2B5EF4-FFF2-40B4-BE49-F238E27FC236}">
                <a16:creationId xmlns:a16="http://schemas.microsoft.com/office/drawing/2014/main" id="{323CBB68-DE09-2BD5-0DB4-6CF0B0500FD8}"/>
              </a:ext>
            </a:extLst>
          </p:cNvPr>
          <p:cNvSpPr txBox="1"/>
          <p:nvPr/>
        </p:nvSpPr>
        <p:spPr>
          <a:xfrm>
            <a:off x="2682601" y="2183189"/>
            <a:ext cx="12922794" cy="627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COMMERCIALS SUMMARY </a:t>
            </a:r>
            <a:endParaRPr sz="2700" u="sng" dirty="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91E34FDC-709C-E48D-734C-AB728146B084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9B467FC7-958C-1E5E-13DF-0D00E94AE925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48038-8F40-1D6C-507A-4A5393180D65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0FDFD84-7E22-1B47-E647-031FD9324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291085"/>
              </p:ext>
            </p:extLst>
          </p:nvPr>
        </p:nvGraphicFramePr>
        <p:xfrm>
          <a:off x="773473" y="2844361"/>
          <a:ext cx="16741050" cy="5791200"/>
        </p:xfrm>
        <a:graphic>
          <a:graphicData uri="http://schemas.openxmlformats.org/drawingml/2006/table">
            <a:tbl>
              <a:tblPr/>
              <a:tblGrid>
                <a:gridCol w="1819679">
                  <a:extLst>
                    <a:ext uri="{9D8B030D-6E8A-4147-A177-3AD203B41FA5}">
                      <a16:colId xmlns:a16="http://schemas.microsoft.com/office/drawing/2014/main" val="2694484610"/>
                    </a:ext>
                  </a:extLst>
                </a:gridCol>
                <a:gridCol w="4589637">
                  <a:extLst>
                    <a:ext uri="{9D8B030D-6E8A-4147-A177-3AD203B41FA5}">
                      <a16:colId xmlns:a16="http://schemas.microsoft.com/office/drawing/2014/main" val="1984798778"/>
                    </a:ext>
                  </a:extLst>
                </a:gridCol>
                <a:gridCol w="1819679">
                  <a:extLst>
                    <a:ext uri="{9D8B030D-6E8A-4147-A177-3AD203B41FA5}">
                      <a16:colId xmlns:a16="http://schemas.microsoft.com/office/drawing/2014/main" val="4278447779"/>
                    </a:ext>
                  </a:extLst>
                </a:gridCol>
                <a:gridCol w="2769959">
                  <a:extLst>
                    <a:ext uri="{9D8B030D-6E8A-4147-A177-3AD203B41FA5}">
                      <a16:colId xmlns:a16="http://schemas.microsoft.com/office/drawing/2014/main" val="2741145925"/>
                    </a:ext>
                  </a:extLst>
                </a:gridCol>
                <a:gridCol w="2871048">
                  <a:extLst>
                    <a:ext uri="{9D8B030D-6E8A-4147-A177-3AD203B41FA5}">
                      <a16:colId xmlns:a16="http://schemas.microsoft.com/office/drawing/2014/main" val="1666820583"/>
                    </a:ext>
                  </a:extLst>
                </a:gridCol>
                <a:gridCol w="2871048">
                  <a:extLst>
                    <a:ext uri="{9D8B030D-6E8A-4147-A177-3AD203B41FA5}">
                      <a16:colId xmlns:a16="http://schemas.microsoft.com/office/drawing/2014/main" val="2573785872"/>
                    </a:ext>
                  </a:extLst>
                </a:gridCol>
              </a:tblGrid>
              <a:tr h="212094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Airports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Package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Size of each Screen</a:t>
                      </a:r>
                      <a:endParaRPr lang="en-US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Count of Screens </a:t>
                      </a:r>
                      <a:b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 Airport</a:t>
                      </a:r>
                      <a:endParaRPr lang="en-US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Loop Length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Package Price 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44387"/>
                  </a:ext>
                </a:extLst>
              </a:tr>
              <a:tr h="18351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T3 Domestic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Baggage Belt Screens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16ft x 4ft</a:t>
                      </a:r>
                      <a:endParaRPr lang="en-IN" sz="200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10secs every 2 mins</a:t>
                      </a:r>
                      <a:endParaRPr lang="en-IN" sz="200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DAYS – 4,00,000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           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DAYS- Rs.20,00,000 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358470"/>
                  </a:ext>
                </a:extLst>
              </a:tr>
              <a:tr h="18351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T1 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16ft x 4ft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10secs every 2 mins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96512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7A7C3DB-8529-39EC-614E-6938FE125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235" y="8668899"/>
            <a:ext cx="9669094" cy="6889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52E62E-08AA-9DFB-7AF4-2D1BBC6F585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6763" b="44267"/>
          <a:stretch>
            <a:fillRect/>
          </a:stretch>
        </p:blipFill>
        <p:spPr>
          <a:xfrm>
            <a:off x="410429" y="252965"/>
            <a:ext cx="6904771" cy="16139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3ED6B0-63B5-B694-9D0E-3A386F26AA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6308" y="204110"/>
            <a:ext cx="124369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80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CB456C5-B44E-942C-09F9-2C8CEC1D7F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273" b="10444"/>
          <a:stretch>
            <a:fillRect/>
          </a:stretch>
        </p:blipFill>
        <p:spPr>
          <a:xfrm>
            <a:off x="0" y="3771900"/>
            <a:ext cx="18248907" cy="47143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07CAC6-6879-19BE-2F55-2D0C9B364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955462" cy="35542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A7879BC-1A0B-A494-39D1-E010C2E64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" y="9178953"/>
            <a:ext cx="18283489" cy="1146147"/>
          </a:xfrm>
          <a:prstGeom prst="rect">
            <a:avLst/>
          </a:prstGeom>
        </p:spPr>
      </p:pic>
      <p:sp>
        <p:nvSpPr>
          <p:cNvPr id="19" name="Freeform 2">
            <a:extLst>
              <a:ext uri="{FF2B5EF4-FFF2-40B4-BE49-F238E27FC236}">
                <a16:creationId xmlns:a16="http://schemas.microsoft.com/office/drawing/2014/main" id="{81012DF8-9A3D-F30D-16E3-FCE68756BE06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613994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>
          <a:extLst>
            <a:ext uri="{FF2B5EF4-FFF2-40B4-BE49-F238E27FC236}">
              <a16:creationId xmlns:a16="http://schemas.microsoft.com/office/drawing/2014/main" id="{15C907A7-8C0C-E49A-9C8A-4A3332848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42DD35F5-860F-61CB-01AE-CDF02542EB97}"/>
              </a:ext>
            </a:extLst>
          </p:cNvPr>
          <p:cNvGrpSpPr/>
          <p:nvPr/>
        </p:nvGrpSpPr>
        <p:grpSpPr>
          <a:xfrm>
            <a:off x="533399" y="8934420"/>
            <a:ext cx="17221199" cy="942176"/>
            <a:chOff x="0" y="0"/>
            <a:chExt cx="20373975" cy="86995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0C9D325-50FA-4881-6E17-F2DB850202B0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</p:sp>
      </p:grpSp>
      <p:sp>
        <p:nvSpPr>
          <p:cNvPr id="591" name="Google Shape;591;p36">
            <a:extLst>
              <a:ext uri="{FF2B5EF4-FFF2-40B4-BE49-F238E27FC236}">
                <a16:creationId xmlns:a16="http://schemas.microsoft.com/office/drawing/2014/main" id="{10BD30ED-124F-1B9A-9CED-DC4D43884B0A}"/>
              </a:ext>
            </a:extLst>
          </p:cNvPr>
          <p:cNvSpPr txBox="1"/>
          <p:nvPr/>
        </p:nvSpPr>
        <p:spPr>
          <a:xfrm>
            <a:off x="2682601" y="8869992"/>
            <a:ext cx="12922794" cy="107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T1, T2 &amp; T3 Domestic Arrivals, Multiple Touch Points , Units – 80, Digital Totems, Size– 65 Inches</a:t>
            </a:r>
          </a:p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75 Inches, Slot – 15 Seconds, Loop – 240 Seconds  </a:t>
            </a:r>
            <a:endParaRPr sz="2700" dirty="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F80B8DAA-90B3-C4D4-72DF-875B774AF6F6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0BFA55B5-AB33-A2E0-0802-60F9163A4258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74163F-1D9B-AFAD-0996-24864A931112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pic>
        <p:nvPicPr>
          <p:cNvPr id="2050" name="Picture 2" descr="A person walking in a airport&#10;&#10;Description automatically generated">
            <a:extLst>
              <a:ext uri="{FF2B5EF4-FFF2-40B4-BE49-F238E27FC236}">
                <a16:creationId xmlns:a16="http://schemas.microsoft.com/office/drawing/2014/main" id="{FF029BA3-4534-5EA5-8FBE-7EA16A4D8D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0" r="1230"/>
          <a:stretch>
            <a:fillRect/>
          </a:stretch>
        </p:blipFill>
        <p:spPr bwMode="auto">
          <a:xfrm>
            <a:off x="1882809" y="1344137"/>
            <a:ext cx="14522377" cy="753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37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D33CBCC-72CD-D70A-2BCB-6848692A6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0" y="1538546"/>
            <a:ext cx="16372115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7">
            <a:extLst>
              <a:ext uri="{FF2B5EF4-FFF2-40B4-BE49-F238E27FC236}">
                <a16:creationId xmlns:a16="http://schemas.microsoft.com/office/drawing/2014/main" id="{0B18EB7C-1126-1BA7-49CE-52056DFE75BE}"/>
              </a:ext>
            </a:extLst>
          </p:cNvPr>
          <p:cNvGrpSpPr/>
          <p:nvPr/>
        </p:nvGrpSpPr>
        <p:grpSpPr>
          <a:xfrm>
            <a:off x="533399" y="8934420"/>
            <a:ext cx="17221199" cy="942176"/>
            <a:chOff x="0" y="0"/>
            <a:chExt cx="20373975" cy="869950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DC53EC9E-5AEB-0111-51AE-51236EDF5EB2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</p:sp>
      </p:grpSp>
      <p:sp>
        <p:nvSpPr>
          <p:cNvPr id="4" name="Google Shape;591;p36">
            <a:extLst>
              <a:ext uri="{FF2B5EF4-FFF2-40B4-BE49-F238E27FC236}">
                <a16:creationId xmlns:a16="http://schemas.microsoft.com/office/drawing/2014/main" id="{559B44FD-2B63-6DE2-BA3D-4CB50E8D3565}"/>
              </a:ext>
            </a:extLst>
          </p:cNvPr>
          <p:cNvSpPr txBox="1"/>
          <p:nvPr/>
        </p:nvSpPr>
        <p:spPr>
          <a:xfrm>
            <a:off x="2682601" y="8869992"/>
            <a:ext cx="12922794" cy="107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T1, T2 &amp; T3 Domestic Arrivals, Multiple Touch Points , Units – 80, Digital Totems, Size– 65 Inches</a:t>
            </a:r>
          </a:p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75 Inches, Slot – 15 Seconds, Loop – 240 Seconds  </a:t>
            </a:r>
            <a:endParaRPr sz="2700" dirty="0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CCCA8447-00F6-E6E3-6787-392E7092C471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C5FF1407-0840-F040-B693-EEDD59F58CB6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5DBC2C-5FD9-9352-7DF7-69FA6C81720B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2117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>
          <a:extLst>
            <a:ext uri="{FF2B5EF4-FFF2-40B4-BE49-F238E27FC236}">
              <a16:creationId xmlns:a16="http://schemas.microsoft.com/office/drawing/2014/main" id="{1E4BED6C-B06E-E300-CC4B-BDF5C0619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6">
            <a:extLst>
              <a:ext uri="{FF2B5EF4-FFF2-40B4-BE49-F238E27FC236}">
                <a16:creationId xmlns:a16="http://schemas.microsoft.com/office/drawing/2014/main" id="{BCF1072C-AD90-67AC-8259-B553E5ABC32D}"/>
              </a:ext>
            </a:extLst>
          </p:cNvPr>
          <p:cNvSpPr txBox="1"/>
          <p:nvPr/>
        </p:nvSpPr>
        <p:spPr>
          <a:xfrm>
            <a:off x="2682602" y="2160799"/>
            <a:ext cx="12922794" cy="627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COMMERCIALS SUMMARY </a:t>
            </a:r>
            <a:endParaRPr sz="2700" u="sng" dirty="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9D8975FA-3E77-B424-4A74-671B06B55662}"/>
              </a:ext>
            </a:extLst>
          </p:cNvPr>
          <p:cNvSpPr/>
          <p:nvPr/>
        </p:nvSpPr>
        <p:spPr>
          <a:xfrm>
            <a:off x="16383000" y="26670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E745C86B-50DF-274D-3A0B-2BBA84559267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896727-407D-2145-52E8-4518ECED6730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8AEB3D3-07F0-6063-A31F-8CF1A08A72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62472"/>
              </p:ext>
            </p:extLst>
          </p:nvPr>
        </p:nvGraphicFramePr>
        <p:xfrm>
          <a:off x="942974" y="2788633"/>
          <a:ext cx="16402051" cy="5814219"/>
        </p:xfrm>
        <a:graphic>
          <a:graphicData uri="http://schemas.openxmlformats.org/drawingml/2006/table">
            <a:tbl>
              <a:tblPr/>
              <a:tblGrid>
                <a:gridCol w="1785257">
                  <a:extLst>
                    <a:ext uri="{9D8B030D-6E8A-4147-A177-3AD203B41FA5}">
                      <a16:colId xmlns:a16="http://schemas.microsoft.com/office/drawing/2014/main" val="2437066433"/>
                    </a:ext>
                  </a:extLst>
                </a:gridCol>
                <a:gridCol w="4485460">
                  <a:extLst>
                    <a:ext uri="{9D8B030D-6E8A-4147-A177-3AD203B41FA5}">
                      <a16:colId xmlns:a16="http://schemas.microsoft.com/office/drawing/2014/main" val="2231116745"/>
                    </a:ext>
                  </a:extLst>
                </a:gridCol>
                <a:gridCol w="1785257">
                  <a:extLst>
                    <a:ext uri="{9D8B030D-6E8A-4147-A177-3AD203B41FA5}">
                      <a16:colId xmlns:a16="http://schemas.microsoft.com/office/drawing/2014/main" val="3583545171"/>
                    </a:ext>
                  </a:extLst>
                </a:gridCol>
                <a:gridCol w="2722517">
                  <a:extLst>
                    <a:ext uri="{9D8B030D-6E8A-4147-A177-3AD203B41FA5}">
                      <a16:colId xmlns:a16="http://schemas.microsoft.com/office/drawing/2014/main" val="2187430327"/>
                    </a:ext>
                  </a:extLst>
                </a:gridCol>
                <a:gridCol w="2811780">
                  <a:extLst>
                    <a:ext uri="{9D8B030D-6E8A-4147-A177-3AD203B41FA5}">
                      <a16:colId xmlns:a16="http://schemas.microsoft.com/office/drawing/2014/main" val="2203593068"/>
                    </a:ext>
                  </a:extLst>
                </a:gridCol>
                <a:gridCol w="2811780">
                  <a:extLst>
                    <a:ext uri="{9D8B030D-6E8A-4147-A177-3AD203B41FA5}">
                      <a16:colId xmlns:a16="http://schemas.microsoft.com/office/drawing/2014/main" val="1831027007"/>
                    </a:ext>
                  </a:extLst>
                </a:gridCol>
              </a:tblGrid>
              <a:tr h="251949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Airports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Package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Size of each Screen</a:t>
                      </a:r>
                      <a:endParaRPr lang="en-US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Count of Screens </a:t>
                      </a:r>
                      <a:b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 Airport</a:t>
                      </a:r>
                      <a:endParaRPr lang="en-US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Loop Length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Package Price 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916817"/>
                  </a:ext>
                </a:extLst>
              </a:tr>
              <a:tr h="10982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T3 Domestic</a:t>
                      </a:r>
                      <a:endParaRPr lang="en-IN" sz="200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Digital Totems @ Arrivals</a:t>
                      </a:r>
                      <a:endParaRPr lang="en-US" sz="2000" dirty="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65" , 4K</a:t>
                      </a:r>
                      <a:endParaRPr lang="en-IN" sz="2000" dirty="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50</a:t>
                      </a:r>
                      <a:endParaRPr lang="en-IN" sz="200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15secs every 4 mins</a:t>
                      </a:r>
                      <a:endParaRPr lang="en-IN" sz="200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DAYS – 9.87,000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                   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DAYS – 17, 00,000</a:t>
                      </a:r>
                    </a:p>
                    <a:p>
                      <a:pPr algn="ctr" rtl="0" fontAlgn="ctr">
                        <a:buNone/>
                      </a:pP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DAYS- Rs.32,00,000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898854"/>
                  </a:ext>
                </a:extLst>
              </a:tr>
              <a:tr h="10982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New T1 </a:t>
                      </a:r>
                      <a:endParaRPr lang="en-IN" sz="200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75" , 4K</a:t>
                      </a:r>
                      <a:endParaRPr lang="en-IN" sz="200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24</a:t>
                      </a:r>
                      <a:endParaRPr lang="en-IN" sz="200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15secs every 4 mins</a:t>
                      </a:r>
                      <a:endParaRPr lang="en-IN" sz="2000" dirty="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227863"/>
                  </a:ext>
                </a:extLst>
              </a:tr>
              <a:tr h="10982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T2</a:t>
                      </a:r>
                      <a:endParaRPr lang="en-IN" sz="2000" dirty="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65" 4K</a:t>
                      </a:r>
                      <a:endParaRPr lang="en-IN" sz="200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en-IN" sz="200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15secs every 4 mins</a:t>
                      </a:r>
                      <a:endParaRPr lang="en-IN" sz="2000" dirty="0">
                        <a:effectLst/>
                      </a:endParaRPr>
                    </a:p>
                  </a:txBody>
                  <a:tcPr marL="7620" marR="7620" marT="7620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82782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DAB054D-0D90-19B6-830C-3C46C6124EB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1142" b="52617"/>
          <a:stretch>
            <a:fillRect/>
          </a:stretch>
        </p:blipFill>
        <p:spPr>
          <a:xfrm>
            <a:off x="0" y="0"/>
            <a:ext cx="7543800" cy="16841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34DB45-DAD9-AD89-7CCB-EEC1173901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974" y="8602852"/>
            <a:ext cx="9669094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79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pp/modules/campaigns/services/images/clientsPortfol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480000" y="10008000"/>
            <a:ext cx="13716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u="sng" dirty="0">
                <a:solidFill>
                  <a:srgbClr val="000000"/>
                </a:solidFill>
                <a:hlinkClick r:id="rId4" tooltip="View more cli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View More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pp/modules/planRequests/hash/outdoor/services/ppt/images/thankYou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272" b="-7007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2588</TotalTime>
  <Words>372</Words>
  <Application>Microsoft Office PowerPoint</Application>
  <PresentationFormat>Custom</PresentationFormat>
  <Paragraphs>84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Tahoma</vt:lpstr>
      <vt:lpstr>Calibri</vt:lpstr>
      <vt:lpstr>Livvic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AIRPORT TEMPLATE</dc:title>
  <dc:creator>TMA</dc:creator>
  <cp:lastModifiedBy>TMA</cp:lastModifiedBy>
  <cp:revision>21</cp:revision>
  <dcterms:created xsi:type="dcterms:W3CDTF">2006-08-16T00:00:00Z</dcterms:created>
  <dcterms:modified xsi:type="dcterms:W3CDTF">2026-09-23T11:49:18Z</dcterms:modified>
  <dc:identifier>DAHSnigsC1g</dc:identifier>
</cp:coreProperties>
</file>