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24"/>
  </p:notesMasterIdLst>
  <p:sldIdLst>
    <p:sldId id="256" r:id="rId2"/>
    <p:sldId id="2147478820" r:id="rId3"/>
    <p:sldId id="2147478848" r:id="rId4"/>
    <p:sldId id="2147478849" r:id="rId5"/>
    <p:sldId id="2147478850" r:id="rId6"/>
    <p:sldId id="257" r:id="rId7"/>
    <p:sldId id="2147478839" r:id="rId8"/>
    <p:sldId id="2147478819" r:id="rId9"/>
    <p:sldId id="265" r:id="rId10"/>
    <p:sldId id="2147478831" r:id="rId11"/>
    <p:sldId id="2147478809" r:id="rId12"/>
    <p:sldId id="291" r:id="rId13"/>
    <p:sldId id="292" r:id="rId14"/>
    <p:sldId id="2147478842" r:id="rId15"/>
    <p:sldId id="2147478847" r:id="rId16"/>
    <p:sldId id="2147478845" r:id="rId17"/>
    <p:sldId id="2147478840" r:id="rId18"/>
    <p:sldId id="2147478817" r:id="rId19"/>
    <p:sldId id="2147478841" r:id="rId20"/>
    <p:sldId id="2147478846" r:id="rId21"/>
    <p:sldId id="283" r:id="rId22"/>
    <p:sldId id="264" r:id="rId23"/>
  </p:sldIdLst>
  <p:sldSz cx="18288000" cy="10287000"/>
  <p:notesSz cx="6858000" cy="9144000"/>
  <p:embeddedFontLst>
    <p:embeddedFont>
      <p:font typeface="Calibri (MS)" panose="020B0604020202020204" charset="0"/>
      <p:regular r:id="rId25"/>
    </p:embeddedFont>
    <p:embeddedFont>
      <p:font typeface="Calibri (MS) Bold" panose="020B0604020202020204" charset="0"/>
      <p:regular r:id="rId26"/>
    </p:embeddedFont>
    <p:embeddedFont>
      <p:font typeface="Calibri (MS) Bold Italics" panose="020B0604020202020204" charset="0"/>
      <p:regular r:id="rId27"/>
    </p:embeddedFont>
    <p:embeddedFont>
      <p:font typeface="Corbel" panose="020B0503020204020204" pitchFamily="34" charset="0"/>
      <p:regular r:id="rId28"/>
      <p:bold r:id="rId29"/>
      <p:italic r:id="rId30"/>
      <p:boldItalic r:id="rId31"/>
    </p:embeddedFont>
    <p:embeddedFont>
      <p:font typeface="Livvic" pitchFamily="2" charset="0"/>
      <p:regular r:id="rId32"/>
      <p:bold r:id="rId33"/>
      <p:italic r:id="rId34"/>
      <p:boldItalic r:id="rId35"/>
    </p:embeddedFont>
    <p:embeddedFont>
      <p:font typeface="Livvic Bold" charset="0"/>
      <p:regular r:id="rId3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DFFFE"/>
    <a:srgbClr val="58B3F9"/>
    <a:srgbClr val="F6F9FD"/>
    <a:srgbClr val="00004D"/>
    <a:srgbClr val="4B26B8"/>
    <a:srgbClr val="681FFA"/>
    <a:srgbClr val="92D050"/>
    <a:srgbClr val="E5E2FF"/>
    <a:srgbClr val="ACABB9"/>
    <a:srgbClr val="D5CFF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22" autoAdjust="0"/>
  </p:normalViewPr>
  <p:slideViewPr>
    <p:cSldViewPr>
      <p:cViewPr>
        <p:scale>
          <a:sx n="50" d="100"/>
          <a:sy n="50" d="100"/>
        </p:scale>
        <p:origin x="974" y="1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2.fntdata"/><Relationship Id="rId39" Type="http://schemas.openxmlformats.org/officeDocument/2006/relationships/theme" Target="theme/theme1.xml"/><Relationship Id="rId21" Type="http://schemas.openxmlformats.org/officeDocument/2006/relationships/slide" Target="slides/slide20.xml"/><Relationship Id="rId34" Type="http://schemas.openxmlformats.org/officeDocument/2006/relationships/font" Target="fonts/font10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1.fntdata"/><Relationship Id="rId33" Type="http://schemas.openxmlformats.org/officeDocument/2006/relationships/font" Target="fonts/font9.fntdata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5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32" Type="http://schemas.openxmlformats.org/officeDocument/2006/relationships/font" Target="fonts/font8.fntdata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4.fntdata"/><Relationship Id="rId36" Type="http://schemas.openxmlformats.org/officeDocument/2006/relationships/font" Target="fonts/font12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7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3.fntdata"/><Relationship Id="rId30" Type="http://schemas.openxmlformats.org/officeDocument/2006/relationships/font" Target="fonts/font6.fntdata"/><Relationship Id="rId35" Type="http://schemas.openxmlformats.org/officeDocument/2006/relationships/font" Target="fonts/font11.fntdata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29.09.2026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8889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7" name="Google Shape;157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8" name="Google Shape;158;p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n-IN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2</a:t>
            </a:fld>
            <a:endParaRPr sz="12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0">
          <a:extLst>
            <a:ext uri="{FF2B5EF4-FFF2-40B4-BE49-F238E27FC236}">
              <a16:creationId xmlns:a16="http://schemas.microsoft.com/office/drawing/2014/main" id="{6A03AB47-3E4F-14F8-AC8B-E0776655DB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4:notes">
            <a:extLst>
              <a:ext uri="{FF2B5EF4-FFF2-40B4-BE49-F238E27FC236}">
                <a16:creationId xmlns:a16="http://schemas.microsoft.com/office/drawing/2014/main" id="{2ED2A970-DF82-50F7-417E-C5C7FF49DE8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2" name="Google Shape;192;p4:notes">
            <a:extLst>
              <a:ext uri="{FF2B5EF4-FFF2-40B4-BE49-F238E27FC236}">
                <a16:creationId xmlns:a16="http://schemas.microsoft.com/office/drawing/2014/main" id="{9717F75B-8A65-820C-A431-1FD84F3B937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6410760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2" name="Google Shape;192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0211929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5" name="Google Shape;585;p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IN"/>
          </a:p>
        </p:txBody>
      </p:sp>
      <p:sp>
        <p:nvSpPr>
          <p:cNvPr id="586" name="Google Shape;586;p3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alibri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87528581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" name="Google Shape;593;p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IN"/>
          </a:p>
        </p:txBody>
      </p:sp>
      <p:sp>
        <p:nvSpPr>
          <p:cNvPr id="594" name="Google Shape;594;p3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alibri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11094808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4">
          <a:extLst>
            <a:ext uri="{FF2B5EF4-FFF2-40B4-BE49-F238E27FC236}">
              <a16:creationId xmlns:a16="http://schemas.microsoft.com/office/drawing/2014/main" id="{8EDA5F8A-4845-35C3-56DC-F6BC75E47D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5" name="Google Shape;585;p36:notes">
            <a:extLst>
              <a:ext uri="{FF2B5EF4-FFF2-40B4-BE49-F238E27FC236}">
                <a16:creationId xmlns:a16="http://schemas.microsoft.com/office/drawing/2014/main" id="{2B1EB8C7-89CD-57C0-F602-B3394A16AAD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IN"/>
          </a:p>
        </p:txBody>
      </p:sp>
      <p:sp>
        <p:nvSpPr>
          <p:cNvPr id="586" name="Google Shape;586;p36:notes">
            <a:extLst>
              <a:ext uri="{FF2B5EF4-FFF2-40B4-BE49-F238E27FC236}">
                <a16:creationId xmlns:a16="http://schemas.microsoft.com/office/drawing/2014/main" id="{7E36F32B-C80F-6CC3-49EE-F947984D972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alibri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37055450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4">
          <a:extLst>
            <a:ext uri="{FF2B5EF4-FFF2-40B4-BE49-F238E27FC236}">
              <a16:creationId xmlns:a16="http://schemas.microsoft.com/office/drawing/2014/main" id="{7787AD69-D7EE-F2DD-8214-D2A2D806D9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5" name="Google Shape;585;p36:notes">
            <a:extLst>
              <a:ext uri="{FF2B5EF4-FFF2-40B4-BE49-F238E27FC236}">
                <a16:creationId xmlns:a16="http://schemas.microsoft.com/office/drawing/2014/main" id="{AA3D19A7-176C-7352-9E95-5C795383CD8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86" name="Google Shape;586;p36:notes">
            <a:extLst>
              <a:ext uri="{FF2B5EF4-FFF2-40B4-BE49-F238E27FC236}">
                <a16:creationId xmlns:a16="http://schemas.microsoft.com/office/drawing/2014/main" id="{F082B345-D904-CEC0-CBD1-3AAD460E368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alibri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09303616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2">
          <a:extLst>
            <a:ext uri="{FF2B5EF4-FFF2-40B4-BE49-F238E27FC236}">
              <a16:creationId xmlns:a16="http://schemas.microsoft.com/office/drawing/2014/main" id="{E2924EC7-2269-55AA-FF63-27CC0FD70E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" name="Google Shape;593;p37:notes">
            <a:extLst>
              <a:ext uri="{FF2B5EF4-FFF2-40B4-BE49-F238E27FC236}">
                <a16:creationId xmlns:a16="http://schemas.microsoft.com/office/drawing/2014/main" id="{5C6FA76C-4055-6D67-ED7A-43E1BFDCD0C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IN"/>
          </a:p>
        </p:txBody>
      </p:sp>
      <p:sp>
        <p:nvSpPr>
          <p:cNvPr id="594" name="Google Shape;594;p37:notes">
            <a:extLst>
              <a:ext uri="{FF2B5EF4-FFF2-40B4-BE49-F238E27FC236}">
                <a16:creationId xmlns:a16="http://schemas.microsoft.com/office/drawing/2014/main" id="{E7488901-2B60-92E2-028F-99EC57FADEF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alibri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27293312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4">
          <a:extLst>
            <a:ext uri="{FF2B5EF4-FFF2-40B4-BE49-F238E27FC236}">
              <a16:creationId xmlns:a16="http://schemas.microsoft.com/office/drawing/2014/main" id="{D41E3D75-81A3-2FBA-B050-8AC97408C6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5" name="Google Shape;585;p36:notes">
            <a:extLst>
              <a:ext uri="{FF2B5EF4-FFF2-40B4-BE49-F238E27FC236}">
                <a16:creationId xmlns:a16="http://schemas.microsoft.com/office/drawing/2014/main" id="{28FE3846-39F4-B38A-A916-4241EFD1D11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IN"/>
          </a:p>
        </p:txBody>
      </p:sp>
      <p:sp>
        <p:nvSpPr>
          <p:cNvPr id="586" name="Google Shape;586;p36:notes">
            <a:extLst>
              <a:ext uri="{FF2B5EF4-FFF2-40B4-BE49-F238E27FC236}">
                <a16:creationId xmlns:a16="http://schemas.microsoft.com/office/drawing/2014/main" id="{C1E53DF2-55DA-40E2-F40D-66C4EE9D5A5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alibri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57651929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4">
          <a:extLst>
            <a:ext uri="{FF2B5EF4-FFF2-40B4-BE49-F238E27FC236}">
              <a16:creationId xmlns:a16="http://schemas.microsoft.com/office/drawing/2014/main" id="{4D4B8F23-DC54-525B-8568-67802925EE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5" name="Google Shape;585;p36:notes">
            <a:extLst>
              <a:ext uri="{FF2B5EF4-FFF2-40B4-BE49-F238E27FC236}">
                <a16:creationId xmlns:a16="http://schemas.microsoft.com/office/drawing/2014/main" id="{B36360CF-85CB-955C-B08B-11466A7FB20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86" name="Google Shape;586;p36:notes">
            <a:extLst>
              <a:ext uri="{FF2B5EF4-FFF2-40B4-BE49-F238E27FC236}">
                <a16:creationId xmlns:a16="http://schemas.microsoft.com/office/drawing/2014/main" id="{530CB5EB-5ADF-04B9-A629-BE16961BE1D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alibri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53254006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2">
          <a:extLst>
            <a:ext uri="{FF2B5EF4-FFF2-40B4-BE49-F238E27FC236}">
              <a16:creationId xmlns:a16="http://schemas.microsoft.com/office/drawing/2014/main" id="{4B338CF1-C4DC-F9FB-12DD-0D3A0467D0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" name="Google Shape;593;p37:notes">
            <a:extLst>
              <a:ext uri="{FF2B5EF4-FFF2-40B4-BE49-F238E27FC236}">
                <a16:creationId xmlns:a16="http://schemas.microsoft.com/office/drawing/2014/main" id="{4538DA99-7FD6-1A7B-819B-3835B822EA4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IN"/>
          </a:p>
        </p:txBody>
      </p:sp>
      <p:sp>
        <p:nvSpPr>
          <p:cNvPr id="594" name="Google Shape;594;p37:notes">
            <a:extLst>
              <a:ext uri="{FF2B5EF4-FFF2-40B4-BE49-F238E27FC236}">
                <a16:creationId xmlns:a16="http://schemas.microsoft.com/office/drawing/2014/main" id="{4C4EAB1C-E4E5-D7E1-9196-674C86E1759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alibri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30670954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2">
          <a:extLst>
            <a:ext uri="{FF2B5EF4-FFF2-40B4-BE49-F238E27FC236}">
              <a16:creationId xmlns:a16="http://schemas.microsoft.com/office/drawing/2014/main" id="{C3DA733F-6261-8EFD-0890-2F86FDDF3D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" name="Google Shape;593;p37:notes">
            <a:extLst>
              <a:ext uri="{FF2B5EF4-FFF2-40B4-BE49-F238E27FC236}">
                <a16:creationId xmlns:a16="http://schemas.microsoft.com/office/drawing/2014/main" id="{4D3B3519-A82E-8F81-6D59-D74BD16A13C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IN"/>
          </a:p>
        </p:txBody>
      </p:sp>
      <p:sp>
        <p:nvSpPr>
          <p:cNvPr id="594" name="Google Shape;594;p37:notes">
            <a:extLst>
              <a:ext uri="{FF2B5EF4-FFF2-40B4-BE49-F238E27FC236}">
                <a16:creationId xmlns:a16="http://schemas.microsoft.com/office/drawing/2014/main" id="{AEA40922-EECF-FDEC-EF73-B0A3279F984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alibri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20392910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290763" y="512763"/>
            <a:ext cx="4562475" cy="2566987"/>
          </a:xfrm>
        </p:spPr>
        <p:txBody>
          <a:bodyPr/>
          <a:lstStyle/>
          <a:p>
            <a:endParaRPr lang="en-IN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35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842695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openxmlformats.org/officeDocument/2006/relationships/image" Target="../media/image18.svg"/><Relationship Id="rId3" Type="http://schemas.openxmlformats.org/officeDocument/2006/relationships/image" Target="../media/image8.png"/><Relationship Id="rId7" Type="http://schemas.openxmlformats.org/officeDocument/2006/relationships/image" Target="../media/image12.jpeg"/><Relationship Id="rId12" Type="http://schemas.openxmlformats.org/officeDocument/2006/relationships/image" Target="../media/image17.png"/><Relationship Id="rId2" Type="http://schemas.openxmlformats.org/officeDocument/2006/relationships/image" Target="../media/image7.png"/><Relationship Id="rId16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11" Type="http://schemas.openxmlformats.org/officeDocument/2006/relationships/image" Target="../media/image16.svg"/><Relationship Id="rId5" Type="http://schemas.openxmlformats.org/officeDocument/2006/relationships/image" Target="../media/image10.svg"/><Relationship Id="rId15" Type="http://schemas.openxmlformats.org/officeDocument/2006/relationships/hyperlink" Target="https://www.themediaant.com/" TargetMode="External"/><Relationship Id="rId10" Type="http://schemas.openxmlformats.org/officeDocument/2006/relationships/image" Target="../media/image15.png"/><Relationship Id="rId4" Type="http://schemas.openxmlformats.org/officeDocument/2006/relationships/image" Target="../media/image9.png"/><Relationship Id="rId9" Type="http://schemas.openxmlformats.org/officeDocument/2006/relationships/image" Target="../media/image14.svg"/><Relationship Id="rId14" Type="http://schemas.openxmlformats.org/officeDocument/2006/relationships/image" Target="../media/image1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21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themediaant.com/" TargetMode="External"/><Relationship Id="rId5" Type="http://schemas.openxmlformats.org/officeDocument/2006/relationships/image" Target="../media/image10.svg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2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svg"/><Relationship Id="rId5" Type="http://schemas.openxmlformats.org/officeDocument/2006/relationships/image" Target="../media/image9.png"/><Relationship Id="rId4" Type="http://schemas.openxmlformats.org/officeDocument/2006/relationships/hyperlink" Target="https://www.themediaant.com/" TargetMode="Externa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2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0.svg"/><Relationship Id="rId5" Type="http://schemas.openxmlformats.org/officeDocument/2006/relationships/image" Target="../media/image9.png"/><Relationship Id="rId4" Type="http://schemas.openxmlformats.org/officeDocument/2006/relationships/hyperlink" Target="http://www.themediaant.com/" TargetMode="Externa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7.png"/><Relationship Id="rId7" Type="http://schemas.openxmlformats.org/officeDocument/2006/relationships/image" Target="../media/image2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6" Type="http://schemas.openxmlformats.org/officeDocument/2006/relationships/hyperlink" Target="http://www.themediaant.com/" TargetMode="External"/><Relationship Id="rId5" Type="http://schemas.openxmlformats.org/officeDocument/2006/relationships/image" Target="../media/image10.svg"/><Relationship Id="rId4" Type="http://schemas.openxmlformats.org/officeDocument/2006/relationships/image" Target="../media/image9.png"/><Relationship Id="rId9" Type="http://schemas.openxmlformats.org/officeDocument/2006/relationships/image" Target="../media/image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7.jpeg"/><Relationship Id="rId5" Type="http://schemas.openxmlformats.org/officeDocument/2006/relationships/hyperlink" Target="http://www.themediaant.com/" TargetMode="External"/><Relationship Id="rId4" Type="http://schemas.openxmlformats.org/officeDocument/2006/relationships/image" Target="../media/image8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7.png"/><Relationship Id="rId7" Type="http://schemas.openxmlformats.org/officeDocument/2006/relationships/image" Target="../media/image29.sv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8.png"/><Relationship Id="rId5" Type="http://schemas.openxmlformats.org/officeDocument/2006/relationships/hyperlink" Target="http://www.themediaant.com/" TargetMode="External"/><Relationship Id="rId4" Type="http://schemas.openxmlformats.org/officeDocument/2006/relationships/image" Target="../media/image8.png"/><Relationship Id="rId9" Type="http://schemas.openxmlformats.org/officeDocument/2006/relationships/image" Target="../media/image3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2.jpeg"/><Relationship Id="rId5" Type="http://schemas.openxmlformats.org/officeDocument/2006/relationships/hyperlink" Target="http://www.themediaant.com/" TargetMode="External"/><Relationship Id="rId4" Type="http://schemas.openxmlformats.org/officeDocument/2006/relationships/image" Target="../media/image8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7.png"/><Relationship Id="rId7" Type="http://schemas.openxmlformats.org/officeDocument/2006/relationships/image" Target="../media/image3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4.png"/><Relationship Id="rId5" Type="http://schemas.openxmlformats.org/officeDocument/2006/relationships/hyperlink" Target="http://www.themediaant.com/" TargetMode="External"/><Relationship Id="rId4" Type="http://schemas.openxmlformats.org/officeDocument/2006/relationships/image" Target="../media/image8.png"/><Relationship Id="rId9" Type="http://schemas.openxmlformats.org/officeDocument/2006/relationships/image" Target="../media/image10.sv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7.png"/><Relationship Id="rId7" Type="http://schemas.openxmlformats.org/officeDocument/2006/relationships/image" Target="../media/image29.sv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8.png"/><Relationship Id="rId5" Type="http://schemas.openxmlformats.org/officeDocument/2006/relationships/hyperlink" Target="http://www.themediaant.com/" TargetMode="External"/><Relationship Id="rId4" Type="http://schemas.openxmlformats.org/officeDocument/2006/relationships/image" Target="../media/image8.png"/><Relationship Id="rId9" Type="http://schemas.openxmlformats.org/officeDocument/2006/relationships/image" Target="../media/image34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5.jpeg"/><Relationship Id="rId5" Type="http://schemas.openxmlformats.org/officeDocument/2006/relationships/hyperlink" Target="http://www.themediaant.com/" TargetMode="External"/><Relationship Id="rId4" Type="http://schemas.openxmlformats.org/officeDocument/2006/relationships/image" Target="../media/image8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7.png"/><Relationship Id="rId7" Type="http://schemas.openxmlformats.org/officeDocument/2006/relationships/image" Target="../media/image3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4.png"/><Relationship Id="rId5" Type="http://schemas.openxmlformats.org/officeDocument/2006/relationships/hyperlink" Target="http://www.themediaant.com/" TargetMode="External"/><Relationship Id="rId4" Type="http://schemas.openxmlformats.org/officeDocument/2006/relationships/image" Target="../media/image8.png"/><Relationship Id="rId9" Type="http://schemas.openxmlformats.org/officeDocument/2006/relationships/image" Target="../media/image10.sv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7.png"/><Relationship Id="rId7" Type="http://schemas.openxmlformats.org/officeDocument/2006/relationships/image" Target="../media/image29.sv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8.png"/><Relationship Id="rId5" Type="http://schemas.openxmlformats.org/officeDocument/2006/relationships/hyperlink" Target="http://www.themediaant.com/" TargetMode="External"/><Relationship Id="rId4" Type="http://schemas.openxmlformats.org/officeDocument/2006/relationships/image" Target="../media/image8.png"/><Relationship Id="rId9" Type="http://schemas.openxmlformats.org/officeDocument/2006/relationships/image" Target="../media/image37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7.png"/><Relationship Id="rId7" Type="http://schemas.openxmlformats.org/officeDocument/2006/relationships/image" Target="../media/image29.sv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8.png"/><Relationship Id="rId5" Type="http://schemas.openxmlformats.org/officeDocument/2006/relationships/hyperlink" Target="http://www.themediaant.com/" TargetMode="External"/><Relationship Id="rId4" Type="http://schemas.openxmlformats.org/officeDocument/2006/relationships/image" Target="../media/image8.png"/><Relationship Id="rId9" Type="http://schemas.openxmlformats.org/officeDocument/2006/relationships/image" Target="../media/image38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Relationship Id="rId4" Type="http://schemas.openxmlformats.org/officeDocument/2006/relationships/hyperlink" Target="https://www.themediaant.com/clients" TargetMode="Externa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204" r="-2204"/>
            </a:stretch>
          </a:blipFill>
        </p:spPr>
        <p:txBody>
          <a:bodyPr/>
          <a:lstStyle/>
          <a:p>
            <a:endParaRPr lang="en-IN"/>
          </a:p>
        </p:txBody>
      </p:sp>
      <p:grpSp>
        <p:nvGrpSpPr>
          <p:cNvPr id="3" name="Group 3"/>
          <p:cNvGrpSpPr/>
          <p:nvPr/>
        </p:nvGrpSpPr>
        <p:grpSpPr>
          <a:xfrm>
            <a:off x="0" y="0"/>
            <a:ext cx="18288000" cy="10287000"/>
            <a:chOff x="0" y="0"/>
            <a:chExt cx="24576194" cy="13824109"/>
          </a:xfrm>
        </p:grpSpPr>
        <p:sp>
          <p:nvSpPr>
            <p:cNvPr id="4" name="Freeform 4" descr="app/modules/planRequests/services/radioHash/ppt/images/title.png"/>
            <p:cNvSpPr/>
            <p:nvPr/>
          </p:nvSpPr>
          <p:spPr>
            <a:xfrm>
              <a:off x="0" y="0"/>
              <a:ext cx="24576194" cy="13824110"/>
            </a:xfrm>
            <a:custGeom>
              <a:avLst/>
              <a:gdLst/>
              <a:ahLst/>
              <a:cxnLst/>
              <a:rect l="l" t="t" r="r" b="b"/>
              <a:pathLst>
                <a:path w="24576194" h="13824110">
                  <a:moveTo>
                    <a:pt x="0" y="0"/>
                  </a:moveTo>
                  <a:lnTo>
                    <a:pt x="24576194" y="0"/>
                  </a:lnTo>
                  <a:lnTo>
                    <a:pt x="24576194" y="13824110"/>
                  </a:lnTo>
                  <a:lnTo>
                    <a:pt x="0" y="1382411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t="-3333" r="-6394" b="-3333"/>
              </a:stretch>
            </a:blipFill>
          </p:spPr>
          <p:txBody>
            <a:bodyPr/>
            <a:lstStyle/>
            <a:p>
              <a:endParaRPr lang="en-IN" dirty="0"/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0" name="Google Shape;160;p2" descr="app/modules/planRequests/services/radioHash/ppt/images/secondSlid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228600"/>
            <a:ext cx="18288000" cy="10058400"/>
          </a:xfrm>
          <a:prstGeom prst="rect">
            <a:avLst/>
          </a:prstGeom>
          <a:noFill/>
          <a:ln>
            <a:noFill/>
          </a:ln>
        </p:spPr>
      </p:pic>
      <p:sp>
        <p:nvSpPr>
          <p:cNvPr id="161" name="Google Shape;161;p2"/>
          <p:cNvSpPr/>
          <p:nvPr/>
        </p:nvSpPr>
        <p:spPr>
          <a:xfrm>
            <a:off x="14055214" y="7846144"/>
            <a:ext cx="1297859" cy="648929"/>
          </a:xfrm>
          <a:prstGeom prst="rect">
            <a:avLst/>
          </a:prstGeom>
          <a:solidFill>
            <a:srgbClr val="F4F3FF"/>
          </a:solidFill>
          <a:ln>
            <a:noFill/>
          </a:ln>
        </p:spPr>
        <p:txBody>
          <a:bodyPr spcFirstLastPara="1" wrap="square" lIns="137138" tIns="68550" rIns="137138" bIns="68550" anchor="ctr" anchorCtr="0">
            <a:noAutofit/>
          </a:bodyPr>
          <a:lstStyle/>
          <a:p>
            <a:pPr algn="ctr">
              <a:buClr>
                <a:srgbClr val="3F109A"/>
              </a:buClr>
              <a:buSzPts val="1600"/>
            </a:pPr>
            <a:r>
              <a:rPr lang="en-IN" sz="2400">
                <a:solidFill>
                  <a:srgbClr val="3F109A"/>
                </a:solidFill>
                <a:latin typeface="Arial"/>
                <a:ea typeface="Arial"/>
                <a:cs typeface="Arial"/>
                <a:sym typeface="Arial"/>
              </a:rPr>
              <a:t>Clients</a:t>
            </a:r>
            <a:endParaRPr sz="27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A97231F1-315C-99C4-824E-61F48451D2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4372"/>
            <a:ext cx="18288000" cy="103157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20228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88B57736-6396-5FFE-DC17-682C345DF3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26" y="0"/>
            <a:ext cx="18260947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39084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7103B1A-93D8-7BCD-9DF2-4CCB08C03A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4372"/>
            <a:ext cx="18287999" cy="103157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45420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6031429" y="204110"/>
            <a:ext cx="1227871" cy="1101363"/>
          </a:xfrm>
          <a:custGeom>
            <a:avLst/>
            <a:gdLst/>
            <a:ahLst/>
            <a:cxnLst/>
            <a:rect l="l" t="t" r="r" b="b"/>
            <a:pathLst>
              <a:path w="1227871" h="1101363">
                <a:moveTo>
                  <a:pt x="0" y="0"/>
                </a:moveTo>
                <a:lnTo>
                  <a:pt x="1227871" y="0"/>
                </a:lnTo>
                <a:lnTo>
                  <a:pt x="1227871" y="1101362"/>
                </a:lnTo>
                <a:lnTo>
                  <a:pt x="0" y="110136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IN"/>
          </a:p>
        </p:txBody>
      </p:sp>
      <p:sp>
        <p:nvSpPr>
          <p:cNvPr id="3" name="Freeform 3"/>
          <p:cNvSpPr/>
          <p:nvPr/>
        </p:nvSpPr>
        <p:spPr>
          <a:xfrm>
            <a:off x="127710" y="3162310"/>
            <a:ext cx="239002" cy="3776239"/>
          </a:xfrm>
          <a:custGeom>
            <a:avLst/>
            <a:gdLst/>
            <a:ahLst/>
            <a:cxnLst/>
            <a:rect l="l" t="t" r="r" b="b"/>
            <a:pathLst>
              <a:path w="239002" h="3776239">
                <a:moveTo>
                  <a:pt x="0" y="0"/>
                </a:moveTo>
                <a:lnTo>
                  <a:pt x="239003" y="0"/>
                </a:lnTo>
                <a:lnTo>
                  <a:pt x="239003" y="3776238"/>
                </a:lnTo>
                <a:lnTo>
                  <a:pt x="0" y="377623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IN"/>
          </a:p>
        </p:txBody>
      </p:sp>
      <p:sp>
        <p:nvSpPr>
          <p:cNvPr id="4" name="Freeform 4"/>
          <p:cNvSpPr/>
          <p:nvPr/>
        </p:nvSpPr>
        <p:spPr>
          <a:xfrm>
            <a:off x="8839200" y="-36971"/>
            <a:ext cx="1744678" cy="1578933"/>
          </a:xfrm>
          <a:custGeom>
            <a:avLst/>
            <a:gdLst/>
            <a:ahLst/>
            <a:cxnLst/>
            <a:rect l="l" t="t" r="r" b="b"/>
            <a:pathLst>
              <a:path w="1744678" h="1578933">
                <a:moveTo>
                  <a:pt x="0" y="0"/>
                </a:moveTo>
                <a:lnTo>
                  <a:pt x="1744678" y="0"/>
                </a:lnTo>
                <a:lnTo>
                  <a:pt x="1744678" y="1578933"/>
                </a:lnTo>
                <a:lnTo>
                  <a:pt x="0" y="157893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N"/>
          </a:p>
        </p:txBody>
      </p:sp>
      <p:grpSp>
        <p:nvGrpSpPr>
          <p:cNvPr id="5" name="Group 5"/>
          <p:cNvGrpSpPr/>
          <p:nvPr/>
        </p:nvGrpSpPr>
        <p:grpSpPr>
          <a:xfrm>
            <a:off x="1503759" y="9244012"/>
            <a:ext cx="15280481" cy="652462"/>
            <a:chOff x="0" y="0"/>
            <a:chExt cx="20373975" cy="86995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0373975" cy="869950"/>
            </a:xfrm>
            <a:custGeom>
              <a:avLst/>
              <a:gdLst/>
              <a:ahLst/>
              <a:cxnLst/>
              <a:rect l="l" t="t" r="r" b="b"/>
              <a:pathLst>
                <a:path w="20373975" h="869950">
                  <a:moveTo>
                    <a:pt x="0" y="69596"/>
                  </a:moveTo>
                  <a:cubicBezTo>
                    <a:pt x="0" y="31115"/>
                    <a:pt x="31115" y="0"/>
                    <a:pt x="69596" y="0"/>
                  </a:cubicBezTo>
                  <a:lnTo>
                    <a:pt x="20304379" y="0"/>
                  </a:lnTo>
                  <a:cubicBezTo>
                    <a:pt x="20342861" y="0"/>
                    <a:pt x="20373975" y="31115"/>
                    <a:pt x="20373975" y="69596"/>
                  </a:cubicBezTo>
                  <a:lnTo>
                    <a:pt x="20373975" y="800354"/>
                  </a:lnTo>
                  <a:cubicBezTo>
                    <a:pt x="20373975" y="838835"/>
                    <a:pt x="20342861" y="869950"/>
                    <a:pt x="20304379" y="869950"/>
                  </a:cubicBezTo>
                  <a:lnTo>
                    <a:pt x="69596" y="869950"/>
                  </a:lnTo>
                  <a:cubicBezTo>
                    <a:pt x="31115" y="869950"/>
                    <a:pt x="0" y="838835"/>
                    <a:pt x="0" y="800354"/>
                  </a:cubicBezTo>
                  <a:close/>
                </a:path>
              </a:pathLst>
            </a:custGeom>
            <a:solidFill>
              <a:srgbClr val="F1EEFF"/>
            </a:solidFill>
          </p:spPr>
          <p:txBody>
            <a:bodyPr/>
            <a:lstStyle/>
            <a:p>
              <a:endParaRPr lang="en-IN"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4084917" y="9244012"/>
            <a:ext cx="10118165" cy="652462"/>
            <a:chOff x="0" y="0"/>
            <a:chExt cx="13490887" cy="86995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3490887" cy="869950"/>
            </a:xfrm>
            <a:custGeom>
              <a:avLst/>
              <a:gdLst/>
              <a:ahLst/>
              <a:cxnLst/>
              <a:rect l="l" t="t" r="r" b="b"/>
              <a:pathLst>
                <a:path w="13490887" h="869950">
                  <a:moveTo>
                    <a:pt x="0" y="0"/>
                  </a:moveTo>
                  <a:lnTo>
                    <a:pt x="13490887" y="0"/>
                  </a:lnTo>
                  <a:lnTo>
                    <a:pt x="13490887" y="869950"/>
                  </a:lnTo>
                  <a:lnTo>
                    <a:pt x="0" y="869950"/>
                  </a:lnTo>
                  <a:close/>
                </a:path>
              </a:pathLst>
            </a:custGeom>
            <a:solidFill>
              <a:srgbClr val="AAD4FF">
                <a:alpha val="0"/>
              </a:srgbClr>
            </a:solidFill>
          </p:spPr>
          <p:txBody>
            <a:bodyPr/>
            <a:lstStyle/>
            <a:p>
              <a:endParaRPr lang="en-IN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-47625"/>
              <a:ext cx="13490887" cy="91757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2520"/>
                </a:lnSpc>
              </a:pPr>
              <a:r>
                <a:rPr lang="en-US" sz="2100" b="1" dirty="0">
                  <a:solidFill>
                    <a:srgbClr val="7635F8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A Lifestyle Indicator, Not Just a Ticket – highly receptive and possesses high spend capacity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823912" y="2185988"/>
            <a:ext cx="5279231" cy="6674644"/>
            <a:chOff x="0" y="0"/>
            <a:chExt cx="7038975" cy="8899525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7038975" cy="8899525"/>
            </a:xfrm>
            <a:custGeom>
              <a:avLst/>
              <a:gdLst/>
              <a:ahLst/>
              <a:cxnLst/>
              <a:rect l="l" t="t" r="r" b="b"/>
              <a:pathLst>
                <a:path w="7038975" h="8899525">
                  <a:moveTo>
                    <a:pt x="0" y="351917"/>
                  </a:moveTo>
                  <a:cubicBezTo>
                    <a:pt x="0" y="157607"/>
                    <a:pt x="157607" y="0"/>
                    <a:pt x="351917" y="0"/>
                  </a:cubicBezTo>
                  <a:lnTo>
                    <a:pt x="6687058" y="0"/>
                  </a:lnTo>
                  <a:cubicBezTo>
                    <a:pt x="6881495" y="0"/>
                    <a:pt x="7038975" y="157607"/>
                    <a:pt x="7038975" y="351917"/>
                  </a:cubicBezTo>
                  <a:lnTo>
                    <a:pt x="7038975" y="8547608"/>
                  </a:lnTo>
                  <a:cubicBezTo>
                    <a:pt x="7038975" y="8742045"/>
                    <a:pt x="6881368" y="8899525"/>
                    <a:pt x="6687058" y="8899525"/>
                  </a:cubicBezTo>
                  <a:lnTo>
                    <a:pt x="351917" y="8899525"/>
                  </a:lnTo>
                  <a:cubicBezTo>
                    <a:pt x="157607" y="8899525"/>
                    <a:pt x="0" y="8741918"/>
                    <a:pt x="0" y="8547608"/>
                  </a:cubicBezTo>
                  <a:close/>
                </a:path>
              </a:pathLst>
            </a:custGeom>
            <a:solidFill>
              <a:srgbClr val="E5E2FF"/>
            </a:solidFill>
          </p:spPr>
          <p:txBody>
            <a:bodyPr/>
            <a:lstStyle/>
            <a:p>
              <a:endParaRPr lang="en-IN"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2183666" y="2185988"/>
            <a:ext cx="5279231" cy="6674644"/>
            <a:chOff x="0" y="0"/>
            <a:chExt cx="7038975" cy="8899525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7038975" cy="8899525"/>
            </a:xfrm>
            <a:custGeom>
              <a:avLst/>
              <a:gdLst/>
              <a:ahLst/>
              <a:cxnLst/>
              <a:rect l="l" t="t" r="r" b="b"/>
              <a:pathLst>
                <a:path w="7038975" h="8899525">
                  <a:moveTo>
                    <a:pt x="0" y="351917"/>
                  </a:moveTo>
                  <a:cubicBezTo>
                    <a:pt x="0" y="157607"/>
                    <a:pt x="157607" y="0"/>
                    <a:pt x="351917" y="0"/>
                  </a:cubicBezTo>
                  <a:lnTo>
                    <a:pt x="6687058" y="0"/>
                  </a:lnTo>
                  <a:cubicBezTo>
                    <a:pt x="6881495" y="0"/>
                    <a:pt x="7038975" y="157607"/>
                    <a:pt x="7038975" y="351917"/>
                  </a:cubicBezTo>
                  <a:lnTo>
                    <a:pt x="7038975" y="8547608"/>
                  </a:lnTo>
                  <a:cubicBezTo>
                    <a:pt x="7038975" y="8742045"/>
                    <a:pt x="6881368" y="8899525"/>
                    <a:pt x="6687058" y="8899525"/>
                  </a:cubicBezTo>
                  <a:lnTo>
                    <a:pt x="351917" y="8899525"/>
                  </a:lnTo>
                  <a:cubicBezTo>
                    <a:pt x="157607" y="8899525"/>
                    <a:pt x="0" y="8741918"/>
                    <a:pt x="0" y="8547608"/>
                  </a:cubicBezTo>
                  <a:close/>
                </a:path>
              </a:pathLst>
            </a:custGeom>
            <a:solidFill>
              <a:srgbClr val="E5E2FF"/>
            </a:solidFill>
          </p:spPr>
          <p:txBody>
            <a:bodyPr/>
            <a:lstStyle/>
            <a:p>
              <a:endParaRPr lang="en-IN"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6504384" y="2185988"/>
            <a:ext cx="5279231" cy="6674644"/>
            <a:chOff x="0" y="0"/>
            <a:chExt cx="7038975" cy="8899525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7038975" cy="8899525"/>
            </a:xfrm>
            <a:custGeom>
              <a:avLst/>
              <a:gdLst/>
              <a:ahLst/>
              <a:cxnLst/>
              <a:rect l="l" t="t" r="r" b="b"/>
              <a:pathLst>
                <a:path w="7038975" h="8899525">
                  <a:moveTo>
                    <a:pt x="0" y="351917"/>
                  </a:moveTo>
                  <a:cubicBezTo>
                    <a:pt x="0" y="157607"/>
                    <a:pt x="157607" y="0"/>
                    <a:pt x="351917" y="0"/>
                  </a:cubicBezTo>
                  <a:lnTo>
                    <a:pt x="6687058" y="0"/>
                  </a:lnTo>
                  <a:cubicBezTo>
                    <a:pt x="6881495" y="0"/>
                    <a:pt x="7038975" y="157607"/>
                    <a:pt x="7038975" y="351917"/>
                  </a:cubicBezTo>
                  <a:lnTo>
                    <a:pt x="7038975" y="8547608"/>
                  </a:lnTo>
                  <a:cubicBezTo>
                    <a:pt x="7038975" y="8742045"/>
                    <a:pt x="6881368" y="8899525"/>
                    <a:pt x="6687058" y="8899525"/>
                  </a:cubicBezTo>
                  <a:lnTo>
                    <a:pt x="351917" y="8899525"/>
                  </a:lnTo>
                  <a:cubicBezTo>
                    <a:pt x="157607" y="8899525"/>
                    <a:pt x="0" y="8741918"/>
                    <a:pt x="0" y="8547608"/>
                  </a:cubicBezTo>
                  <a:close/>
                </a:path>
              </a:pathLst>
            </a:custGeom>
            <a:solidFill>
              <a:srgbClr val="E5E2FF"/>
            </a:solidFill>
          </p:spPr>
          <p:txBody>
            <a:bodyPr/>
            <a:lstStyle/>
            <a:p>
              <a:endParaRPr lang="en-IN"/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877881" y="2470407"/>
            <a:ext cx="5171294" cy="1841549"/>
            <a:chOff x="0" y="0"/>
            <a:chExt cx="6747967" cy="2403018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6748018" cy="2402967"/>
            </a:xfrm>
            <a:custGeom>
              <a:avLst/>
              <a:gdLst/>
              <a:ahLst/>
              <a:cxnLst/>
              <a:rect l="l" t="t" r="r" b="b"/>
              <a:pathLst>
                <a:path w="6748018" h="2402967">
                  <a:moveTo>
                    <a:pt x="0" y="0"/>
                  </a:moveTo>
                  <a:lnTo>
                    <a:pt x="6748018" y="0"/>
                  </a:lnTo>
                  <a:lnTo>
                    <a:pt x="6748018" y="2402967"/>
                  </a:lnTo>
                  <a:lnTo>
                    <a:pt x="0" y="240296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63086" t="-95556" r="-3492" b="-65534"/>
              </a:stretch>
            </a:blipFill>
          </p:spPr>
          <p:txBody>
            <a:bodyPr/>
            <a:lstStyle/>
            <a:p>
              <a:endParaRPr lang="en-IN"/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1670056" y="4393406"/>
            <a:ext cx="4379119" cy="750094"/>
            <a:chOff x="0" y="0"/>
            <a:chExt cx="5838825" cy="1000125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5838824" cy="1000124"/>
            </a:xfrm>
            <a:custGeom>
              <a:avLst/>
              <a:gdLst/>
              <a:ahLst/>
              <a:cxnLst/>
              <a:rect l="l" t="t" r="r" b="b"/>
              <a:pathLst>
                <a:path w="5838824" h="1000124">
                  <a:moveTo>
                    <a:pt x="0" y="0"/>
                  </a:moveTo>
                  <a:lnTo>
                    <a:pt x="5838824" y="0"/>
                  </a:lnTo>
                  <a:lnTo>
                    <a:pt x="5838824" y="1000124"/>
                  </a:lnTo>
                  <a:lnTo>
                    <a:pt x="0" y="1000124"/>
                  </a:lnTo>
                  <a:close/>
                </a:path>
              </a:pathLst>
            </a:custGeom>
            <a:blipFill>
              <a:blip r:embed="rId7">
                <a:alphaModFix amt="0"/>
              </a:blip>
              <a:stretch>
                <a:fillRect t="-63755" b="-63755"/>
              </a:stretch>
            </a:blipFill>
          </p:spPr>
          <p:txBody>
            <a:bodyPr/>
            <a:lstStyle/>
            <a:p>
              <a:endParaRPr lang="en-IN"/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0" y="-47625"/>
              <a:ext cx="5838825" cy="104775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3060"/>
                </a:lnSpc>
              </a:pPr>
              <a:r>
                <a:rPr lang="en-US" sz="2550" b="1" i="1" dirty="0">
                  <a:solidFill>
                    <a:srgbClr val="1A1A2E"/>
                  </a:solidFill>
                  <a:latin typeface="Calibri (MS) Bold Italics"/>
                  <a:ea typeface="Calibri (MS) Bold Italics"/>
                  <a:cs typeface="Calibri (MS) Bold Italics"/>
                  <a:sym typeface="Calibri (MS) Bold Italics"/>
                </a:rPr>
                <a:t>Spend Capacity</a:t>
              </a:r>
            </a:p>
          </p:txBody>
        </p:sp>
      </p:grpSp>
      <p:sp>
        <p:nvSpPr>
          <p:cNvPr id="21" name="Freeform 21"/>
          <p:cNvSpPr/>
          <p:nvPr/>
        </p:nvSpPr>
        <p:spPr>
          <a:xfrm>
            <a:off x="920949" y="4477048"/>
            <a:ext cx="582810" cy="582810"/>
          </a:xfrm>
          <a:custGeom>
            <a:avLst/>
            <a:gdLst/>
            <a:ahLst/>
            <a:cxnLst/>
            <a:rect l="l" t="t" r="r" b="b"/>
            <a:pathLst>
              <a:path w="582810" h="582810">
                <a:moveTo>
                  <a:pt x="0" y="0"/>
                </a:moveTo>
                <a:lnTo>
                  <a:pt x="582810" y="0"/>
                </a:lnTo>
                <a:lnTo>
                  <a:pt x="582810" y="582810"/>
                </a:lnTo>
                <a:lnTo>
                  <a:pt x="0" y="58281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N"/>
          </a:p>
        </p:txBody>
      </p:sp>
      <p:sp>
        <p:nvSpPr>
          <p:cNvPr id="22" name="Freeform 22"/>
          <p:cNvSpPr/>
          <p:nvPr/>
        </p:nvSpPr>
        <p:spPr>
          <a:xfrm>
            <a:off x="6722328" y="4486477"/>
            <a:ext cx="563951" cy="563951"/>
          </a:xfrm>
          <a:custGeom>
            <a:avLst/>
            <a:gdLst/>
            <a:ahLst/>
            <a:cxnLst/>
            <a:rect l="l" t="t" r="r" b="b"/>
            <a:pathLst>
              <a:path w="563951" h="563951">
                <a:moveTo>
                  <a:pt x="0" y="0"/>
                </a:moveTo>
                <a:lnTo>
                  <a:pt x="563952" y="0"/>
                </a:lnTo>
                <a:lnTo>
                  <a:pt x="563952" y="563952"/>
                </a:lnTo>
                <a:lnTo>
                  <a:pt x="0" y="563952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N"/>
          </a:p>
        </p:txBody>
      </p:sp>
      <p:sp>
        <p:nvSpPr>
          <p:cNvPr id="23" name="Freeform 23"/>
          <p:cNvSpPr/>
          <p:nvPr/>
        </p:nvSpPr>
        <p:spPr>
          <a:xfrm>
            <a:off x="12459891" y="4523383"/>
            <a:ext cx="566228" cy="566228"/>
          </a:xfrm>
          <a:custGeom>
            <a:avLst/>
            <a:gdLst/>
            <a:ahLst/>
            <a:cxnLst/>
            <a:rect l="l" t="t" r="r" b="b"/>
            <a:pathLst>
              <a:path w="566228" h="566228">
                <a:moveTo>
                  <a:pt x="0" y="0"/>
                </a:moveTo>
                <a:lnTo>
                  <a:pt x="566227" y="0"/>
                </a:lnTo>
                <a:lnTo>
                  <a:pt x="566227" y="566227"/>
                </a:lnTo>
                <a:lnTo>
                  <a:pt x="0" y="566227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N"/>
          </a:p>
        </p:txBody>
      </p:sp>
      <p:sp>
        <p:nvSpPr>
          <p:cNvPr id="26" name="TextBox 26"/>
          <p:cNvSpPr txBox="1"/>
          <p:nvPr/>
        </p:nvSpPr>
        <p:spPr>
          <a:xfrm>
            <a:off x="1697299" y="5036058"/>
            <a:ext cx="4111980" cy="23172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80048" lvl="1" indent="-190024" algn="l">
              <a:lnSpc>
                <a:spcPts val="3024"/>
              </a:lnSpc>
              <a:buFont typeface="Arial"/>
              <a:buChar char="•"/>
            </a:pPr>
            <a:r>
              <a:rPr lang="en-US" sz="2100" dirty="0">
                <a:solidFill>
                  <a:srgbClr val="2B2B3D"/>
                </a:solidFill>
                <a:latin typeface="Calibri (MS)"/>
                <a:ea typeface="Calibri (MS)"/>
                <a:cs typeface="Calibri (MS)"/>
                <a:sym typeface="Calibri (MS)"/>
              </a:rPr>
              <a:t>Domestic fares filter out the bottom of the pyramid; </a:t>
            </a:r>
          </a:p>
          <a:p>
            <a:pPr algn="l">
              <a:lnSpc>
                <a:spcPts val="3024"/>
              </a:lnSpc>
            </a:pPr>
            <a:endParaRPr lang="en-US" sz="2100" dirty="0">
              <a:solidFill>
                <a:srgbClr val="2B2B3D"/>
              </a:solidFill>
              <a:latin typeface="Calibri (MS)"/>
              <a:ea typeface="Calibri (MS)"/>
              <a:cs typeface="Calibri (MS)"/>
              <a:sym typeface="Calibri (MS)"/>
            </a:endParaRPr>
          </a:p>
          <a:p>
            <a:pPr marL="380048" lvl="1" indent="-190024" algn="l">
              <a:lnSpc>
                <a:spcPts val="3024"/>
              </a:lnSpc>
              <a:buFont typeface="Arial"/>
              <a:buChar char="•"/>
            </a:pPr>
            <a:r>
              <a:rPr lang="en-US" sz="2100" dirty="0">
                <a:solidFill>
                  <a:srgbClr val="2B2B3D"/>
                </a:solidFill>
                <a:latin typeface="Calibri (MS)"/>
                <a:ea typeface="Calibri (MS)"/>
                <a:cs typeface="Calibri (MS)"/>
                <a:sym typeface="Calibri (MS)"/>
              </a:rPr>
              <a:t>International travelers skew further into HNI &amp; SEC A+ households.</a:t>
            </a:r>
          </a:p>
        </p:txBody>
      </p:sp>
      <p:grpSp>
        <p:nvGrpSpPr>
          <p:cNvPr id="27" name="Group 27"/>
          <p:cNvGrpSpPr/>
          <p:nvPr/>
        </p:nvGrpSpPr>
        <p:grpSpPr>
          <a:xfrm>
            <a:off x="939808" y="7439025"/>
            <a:ext cx="5047440" cy="962882"/>
            <a:chOff x="0" y="0"/>
            <a:chExt cx="6729920" cy="1283843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6729857" cy="1283843"/>
            </a:xfrm>
            <a:custGeom>
              <a:avLst/>
              <a:gdLst/>
              <a:ahLst/>
              <a:cxnLst/>
              <a:rect l="l" t="t" r="r" b="b"/>
              <a:pathLst>
                <a:path w="6729857" h="1283843">
                  <a:moveTo>
                    <a:pt x="0" y="0"/>
                  </a:moveTo>
                  <a:lnTo>
                    <a:pt x="6729857" y="0"/>
                  </a:lnTo>
                  <a:lnTo>
                    <a:pt x="6729857" y="1283843"/>
                  </a:lnTo>
                  <a:lnTo>
                    <a:pt x="0" y="12838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49816" t="-67102" r="-5380" b="-286967"/>
              </a:stretch>
            </a:blipFill>
          </p:spPr>
          <p:txBody>
            <a:bodyPr/>
            <a:lstStyle/>
            <a:p>
              <a:endParaRPr lang="en-IN" dirty="0"/>
            </a:p>
          </p:txBody>
        </p:sp>
      </p:grpSp>
      <p:grpSp>
        <p:nvGrpSpPr>
          <p:cNvPr id="29" name="Group 29"/>
          <p:cNvGrpSpPr/>
          <p:nvPr/>
        </p:nvGrpSpPr>
        <p:grpSpPr>
          <a:xfrm>
            <a:off x="6639351" y="2537959"/>
            <a:ext cx="5008106" cy="1706445"/>
            <a:chOff x="0" y="0"/>
            <a:chExt cx="7040004" cy="2398786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7039991" cy="2398726"/>
            </a:xfrm>
            <a:custGeom>
              <a:avLst/>
              <a:gdLst/>
              <a:ahLst/>
              <a:cxnLst/>
              <a:rect l="l" t="t" r="r" b="b"/>
              <a:pathLst>
                <a:path w="7039991" h="2398726">
                  <a:moveTo>
                    <a:pt x="0" y="0"/>
                  </a:moveTo>
                  <a:lnTo>
                    <a:pt x="7039991" y="0"/>
                  </a:lnTo>
                  <a:lnTo>
                    <a:pt x="7039991" y="2398726"/>
                  </a:lnTo>
                  <a:lnTo>
                    <a:pt x="0" y="239872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4"/>
              <a:stretch>
                <a:fillRect l="-58025" t="-153430" r="-112274" b="-195436"/>
              </a:stretch>
            </a:blipFill>
          </p:spPr>
          <p:txBody>
            <a:bodyPr/>
            <a:lstStyle/>
            <a:p>
              <a:endParaRPr lang="en-IN"/>
            </a:p>
          </p:txBody>
        </p:sp>
      </p:grpSp>
      <p:grpSp>
        <p:nvGrpSpPr>
          <p:cNvPr id="31" name="Group 31"/>
          <p:cNvGrpSpPr/>
          <p:nvPr/>
        </p:nvGrpSpPr>
        <p:grpSpPr>
          <a:xfrm>
            <a:off x="7448205" y="4523383"/>
            <a:ext cx="1837569" cy="527046"/>
            <a:chOff x="0" y="0"/>
            <a:chExt cx="2450091" cy="702728"/>
          </a:xfrm>
        </p:grpSpPr>
        <p:sp>
          <p:nvSpPr>
            <p:cNvPr id="32" name="Freeform 32"/>
            <p:cNvSpPr/>
            <p:nvPr/>
          </p:nvSpPr>
          <p:spPr>
            <a:xfrm>
              <a:off x="0" y="0"/>
              <a:ext cx="2450091" cy="702728"/>
            </a:xfrm>
            <a:custGeom>
              <a:avLst/>
              <a:gdLst/>
              <a:ahLst/>
              <a:cxnLst/>
              <a:rect l="l" t="t" r="r" b="b"/>
              <a:pathLst>
                <a:path w="2450091" h="702728">
                  <a:moveTo>
                    <a:pt x="0" y="0"/>
                  </a:moveTo>
                  <a:lnTo>
                    <a:pt x="2450091" y="0"/>
                  </a:lnTo>
                  <a:lnTo>
                    <a:pt x="2450091" y="702728"/>
                  </a:lnTo>
                  <a:lnTo>
                    <a:pt x="0" y="702728"/>
                  </a:lnTo>
                  <a:close/>
                </a:path>
              </a:pathLst>
            </a:custGeom>
            <a:blipFill>
              <a:blip r:embed="rId7">
                <a:alphaModFix amt="0"/>
              </a:blip>
              <a:stretch>
                <a:fillRect t="-90737" r="-138310" b="-133057"/>
              </a:stretch>
            </a:blipFill>
          </p:spPr>
          <p:txBody>
            <a:bodyPr/>
            <a:lstStyle/>
            <a:p>
              <a:endParaRPr lang="en-IN"/>
            </a:p>
          </p:txBody>
        </p:sp>
        <p:sp>
          <p:nvSpPr>
            <p:cNvPr id="33" name="TextBox 33"/>
            <p:cNvSpPr txBox="1"/>
            <p:nvPr/>
          </p:nvSpPr>
          <p:spPr>
            <a:xfrm>
              <a:off x="0" y="-47625"/>
              <a:ext cx="2450091" cy="75035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3060"/>
                </a:lnSpc>
              </a:pPr>
              <a:r>
                <a:rPr lang="en-US" sz="2550" b="1" i="1" dirty="0">
                  <a:solidFill>
                    <a:srgbClr val="1A1A2E"/>
                  </a:solidFill>
                  <a:latin typeface="Calibri (MS) Bold Italics"/>
                  <a:ea typeface="Calibri (MS) Bold Italics"/>
                  <a:cs typeface="Calibri (MS) Bold Italics"/>
                  <a:sym typeface="Calibri (MS) Bold Italics"/>
                </a:rPr>
                <a:t>Mindset</a:t>
              </a:r>
            </a:p>
          </p:txBody>
        </p:sp>
      </p:grpSp>
      <p:sp>
        <p:nvSpPr>
          <p:cNvPr id="34" name="TextBox 34"/>
          <p:cNvSpPr txBox="1"/>
          <p:nvPr/>
        </p:nvSpPr>
        <p:spPr>
          <a:xfrm>
            <a:off x="7096214" y="5048250"/>
            <a:ext cx="4379119" cy="23172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80048" lvl="1" indent="-190024" algn="l">
              <a:lnSpc>
                <a:spcPts val="3024"/>
              </a:lnSpc>
              <a:buFont typeface="Arial"/>
              <a:buChar char="•"/>
            </a:pPr>
            <a:r>
              <a:rPr lang="en-US" sz="2100" dirty="0">
                <a:solidFill>
                  <a:srgbClr val="2B2B3D"/>
                </a:solidFill>
                <a:latin typeface="Calibri (MS)"/>
                <a:ea typeface="Calibri (MS)"/>
                <a:cs typeface="Calibri (MS)"/>
                <a:sym typeface="Calibri (MS)"/>
              </a:rPr>
              <a:t>Captive Audience with high dwell time creates high alert mindset.</a:t>
            </a:r>
          </a:p>
          <a:p>
            <a:pPr algn="l">
              <a:lnSpc>
                <a:spcPts val="3024"/>
              </a:lnSpc>
            </a:pPr>
            <a:endParaRPr lang="en-US" sz="2100" dirty="0">
              <a:solidFill>
                <a:srgbClr val="2B2B3D"/>
              </a:solidFill>
              <a:latin typeface="Calibri (MS)"/>
              <a:ea typeface="Calibri (MS)"/>
              <a:cs typeface="Calibri (MS)"/>
              <a:sym typeface="Calibri (MS)"/>
            </a:endParaRPr>
          </a:p>
          <a:p>
            <a:pPr marL="380048" lvl="1" indent="-190024" algn="l">
              <a:lnSpc>
                <a:spcPts val="3024"/>
              </a:lnSpc>
              <a:buFont typeface="Arial"/>
              <a:buChar char="•"/>
            </a:pPr>
            <a:r>
              <a:rPr lang="en-US" sz="2100" dirty="0">
                <a:solidFill>
                  <a:srgbClr val="2B2B3D"/>
                </a:solidFill>
                <a:latin typeface="Calibri (MS)"/>
                <a:ea typeface="Calibri (MS)"/>
                <a:cs typeface="Calibri (MS)"/>
                <a:sym typeface="Calibri (MS)"/>
              </a:rPr>
              <a:t>Buying Mindset – Open to discovery and considered, aspirational decisions </a:t>
            </a:r>
          </a:p>
        </p:txBody>
      </p:sp>
      <p:sp>
        <p:nvSpPr>
          <p:cNvPr id="36" name="Freeform 36"/>
          <p:cNvSpPr/>
          <p:nvPr/>
        </p:nvSpPr>
        <p:spPr>
          <a:xfrm>
            <a:off x="12780917" y="2628900"/>
            <a:ext cx="4003303" cy="1683056"/>
          </a:xfrm>
          <a:custGeom>
            <a:avLst/>
            <a:gdLst/>
            <a:ahLst/>
            <a:cxnLst/>
            <a:rect l="l" t="t" r="r" b="b"/>
            <a:pathLst>
              <a:path w="4647265" h="1980939">
                <a:moveTo>
                  <a:pt x="0" y="0"/>
                </a:moveTo>
                <a:lnTo>
                  <a:pt x="4647265" y="0"/>
                </a:lnTo>
                <a:lnTo>
                  <a:pt x="4647265" y="1980939"/>
                </a:lnTo>
                <a:lnTo>
                  <a:pt x="0" y="1980939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50594" t="-232777" r="-103551"/>
            </a:stretch>
          </a:blipFill>
        </p:spPr>
        <p:txBody>
          <a:bodyPr/>
          <a:lstStyle/>
          <a:p>
            <a:endParaRPr lang="en-IN"/>
          </a:p>
        </p:txBody>
      </p:sp>
      <p:grpSp>
        <p:nvGrpSpPr>
          <p:cNvPr id="37" name="Group 37"/>
          <p:cNvGrpSpPr/>
          <p:nvPr/>
        </p:nvGrpSpPr>
        <p:grpSpPr>
          <a:xfrm>
            <a:off x="13216618" y="4393407"/>
            <a:ext cx="3218743" cy="750093"/>
            <a:chOff x="0" y="0"/>
            <a:chExt cx="4291658" cy="1000124"/>
          </a:xfrm>
        </p:grpSpPr>
        <p:sp>
          <p:nvSpPr>
            <p:cNvPr id="38" name="Freeform 38"/>
            <p:cNvSpPr/>
            <p:nvPr/>
          </p:nvSpPr>
          <p:spPr>
            <a:xfrm>
              <a:off x="0" y="0"/>
              <a:ext cx="4291657" cy="1000123"/>
            </a:xfrm>
            <a:custGeom>
              <a:avLst/>
              <a:gdLst/>
              <a:ahLst/>
              <a:cxnLst/>
              <a:rect l="l" t="t" r="r" b="b"/>
              <a:pathLst>
                <a:path w="4291657" h="1000123">
                  <a:moveTo>
                    <a:pt x="0" y="0"/>
                  </a:moveTo>
                  <a:lnTo>
                    <a:pt x="4291657" y="0"/>
                  </a:lnTo>
                  <a:lnTo>
                    <a:pt x="4291657" y="1000123"/>
                  </a:lnTo>
                  <a:lnTo>
                    <a:pt x="0" y="1000123"/>
                  </a:lnTo>
                  <a:close/>
                </a:path>
              </a:pathLst>
            </a:custGeom>
            <a:blipFill>
              <a:blip r:embed="rId7">
                <a:alphaModFix amt="0"/>
              </a:blip>
              <a:stretch>
                <a:fillRect t="-63755" r="-36050" b="-63755"/>
              </a:stretch>
            </a:blipFill>
          </p:spPr>
          <p:txBody>
            <a:bodyPr/>
            <a:lstStyle/>
            <a:p>
              <a:endParaRPr lang="en-IN"/>
            </a:p>
          </p:txBody>
        </p:sp>
        <p:sp>
          <p:nvSpPr>
            <p:cNvPr id="39" name="TextBox 39"/>
            <p:cNvSpPr txBox="1"/>
            <p:nvPr/>
          </p:nvSpPr>
          <p:spPr>
            <a:xfrm>
              <a:off x="0" y="-47625"/>
              <a:ext cx="4291658" cy="1047749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3060"/>
                </a:lnSpc>
              </a:pPr>
              <a:r>
                <a:rPr lang="en-US" sz="2550" b="1" i="1">
                  <a:solidFill>
                    <a:srgbClr val="1A1A2E"/>
                  </a:solidFill>
                  <a:latin typeface="Calibri (MS) Bold Italics"/>
                  <a:ea typeface="Calibri (MS) Bold Italics"/>
                  <a:cs typeface="Calibri (MS) Bold Italics"/>
                  <a:sym typeface="Calibri (MS) Bold Italics"/>
                </a:rPr>
                <a:t>Brand Recall</a:t>
              </a:r>
            </a:p>
          </p:txBody>
        </p:sp>
      </p:grpSp>
      <p:sp>
        <p:nvSpPr>
          <p:cNvPr id="40" name="TextBox 40"/>
          <p:cNvSpPr txBox="1"/>
          <p:nvPr/>
        </p:nvSpPr>
        <p:spPr>
          <a:xfrm>
            <a:off x="12774216" y="5036058"/>
            <a:ext cx="3906373" cy="11742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80048" lvl="1" indent="-190024" algn="l">
              <a:lnSpc>
                <a:spcPts val="3024"/>
              </a:lnSpc>
              <a:buFont typeface="Arial"/>
              <a:buChar char="•"/>
            </a:pPr>
            <a:r>
              <a:rPr lang="en-US" sz="2100" dirty="0">
                <a:solidFill>
                  <a:srgbClr val="2B2B3D"/>
                </a:solidFill>
                <a:latin typeface="Calibri (MS)"/>
                <a:ea typeface="Calibri (MS)"/>
                <a:cs typeface="Calibri (MS)"/>
                <a:sym typeface="Calibri (MS)"/>
              </a:rPr>
              <a:t>A low-clutter environment drives materially higher recall, Avg of </a:t>
            </a:r>
            <a:r>
              <a:rPr lang="en-US" sz="2100" b="1" dirty="0">
                <a:solidFill>
                  <a:srgbClr val="2B2B3D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70% SOV</a:t>
            </a:r>
            <a:r>
              <a:rPr lang="en-US" sz="2100" dirty="0">
                <a:solidFill>
                  <a:srgbClr val="2B2B3D"/>
                </a:solidFill>
                <a:latin typeface="Calibri (MS)"/>
                <a:ea typeface="Calibri (MS)"/>
                <a:cs typeface="Calibri (MS)"/>
                <a:sym typeface="Calibri (MS)"/>
              </a:rPr>
              <a:t>. 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C45B4D3F-96B8-1BEE-5CD6-82F26AA79840}"/>
              </a:ext>
            </a:extLst>
          </p:cNvPr>
          <p:cNvSpPr txBox="1"/>
          <p:nvPr/>
        </p:nvSpPr>
        <p:spPr>
          <a:xfrm>
            <a:off x="15759510" y="9896474"/>
            <a:ext cx="255897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buNone/>
            </a:pPr>
            <a:r>
              <a:rPr lang="en-US" sz="1800" b="1" i="0" u="none" strike="noStrike" dirty="0">
                <a:effectLst/>
                <a:latin typeface="Calibri" panose="020F0502020204030204" pitchFamily="34" charset="0"/>
                <a:hlinkClick r:id="rId15"/>
              </a:rPr>
              <a:t>www.themediaant.com</a:t>
            </a:r>
            <a:endParaRPr lang="en-IN" dirty="0"/>
          </a:p>
        </p:txBody>
      </p:sp>
      <p:pic>
        <p:nvPicPr>
          <p:cNvPr id="83" name="Picture 82">
            <a:extLst>
              <a:ext uri="{FF2B5EF4-FFF2-40B4-BE49-F238E27FC236}">
                <a16:creationId xmlns:a16="http://schemas.microsoft.com/office/drawing/2014/main" id="{7EBA0F27-F399-B9F7-A9C5-469D34750D13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366712" y="319185"/>
            <a:ext cx="8852159" cy="1347333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83FC21-4CAC-23C7-F81D-E0DF553B2A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985FAF59-847D-4DAE-A7A0-B33604EC4645}"/>
              </a:ext>
            </a:extLst>
          </p:cNvPr>
          <p:cNvSpPr/>
          <p:nvPr/>
        </p:nvSpPr>
        <p:spPr>
          <a:xfrm>
            <a:off x="16031429" y="204110"/>
            <a:ext cx="1227871" cy="1101363"/>
          </a:xfrm>
          <a:custGeom>
            <a:avLst/>
            <a:gdLst/>
            <a:ahLst/>
            <a:cxnLst/>
            <a:rect l="l" t="t" r="r" b="b"/>
            <a:pathLst>
              <a:path w="1227871" h="1101363">
                <a:moveTo>
                  <a:pt x="0" y="0"/>
                </a:moveTo>
                <a:lnTo>
                  <a:pt x="1227871" y="0"/>
                </a:lnTo>
                <a:lnTo>
                  <a:pt x="1227871" y="1101362"/>
                </a:lnTo>
                <a:lnTo>
                  <a:pt x="0" y="110136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EF7D880A-8F02-53C7-7334-864AAEF24273}"/>
              </a:ext>
            </a:extLst>
          </p:cNvPr>
          <p:cNvSpPr/>
          <p:nvPr/>
        </p:nvSpPr>
        <p:spPr>
          <a:xfrm>
            <a:off x="127710" y="3162310"/>
            <a:ext cx="239002" cy="3776239"/>
          </a:xfrm>
          <a:custGeom>
            <a:avLst/>
            <a:gdLst/>
            <a:ahLst/>
            <a:cxnLst/>
            <a:rect l="l" t="t" r="r" b="b"/>
            <a:pathLst>
              <a:path w="239002" h="3776239">
                <a:moveTo>
                  <a:pt x="0" y="0"/>
                </a:moveTo>
                <a:lnTo>
                  <a:pt x="239003" y="0"/>
                </a:lnTo>
                <a:lnTo>
                  <a:pt x="239003" y="3776238"/>
                </a:lnTo>
                <a:lnTo>
                  <a:pt x="0" y="377623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Freeform 4">
            <a:extLst>
              <a:ext uri="{FF2B5EF4-FFF2-40B4-BE49-F238E27FC236}">
                <a16:creationId xmlns:a16="http://schemas.microsoft.com/office/drawing/2014/main" id="{6769F2EE-7755-9841-852C-4A458F1E9938}"/>
              </a:ext>
            </a:extLst>
          </p:cNvPr>
          <p:cNvSpPr/>
          <p:nvPr/>
        </p:nvSpPr>
        <p:spPr>
          <a:xfrm>
            <a:off x="9886432" y="155319"/>
            <a:ext cx="1744678" cy="1578933"/>
          </a:xfrm>
          <a:custGeom>
            <a:avLst/>
            <a:gdLst/>
            <a:ahLst/>
            <a:cxnLst/>
            <a:rect l="l" t="t" r="r" b="b"/>
            <a:pathLst>
              <a:path w="1744678" h="1578933">
                <a:moveTo>
                  <a:pt x="0" y="0"/>
                </a:moveTo>
                <a:lnTo>
                  <a:pt x="1744678" y="0"/>
                </a:lnTo>
                <a:lnTo>
                  <a:pt x="1744678" y="1578933"/>
                </a:lnTo>
                <a:lnTo>
                  <a:pt x="0" y="157893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N" dirty="0"/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F481E949-C813-1B30-DACB-0887F029AAF3}"/>
              </a:ext>
            </a:extLst>
          </p:cNvPr>
          <p:cNvSpPr txBox="1"/>
          <p:nvPr/>
        </p:nvSpPr>
        <p:spPr>
          <a:xfrm>
            <a:off x="15759510" y="9896474"/>
            <a:ext cx="255897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buNone/>
            </a:pPr>
            <a:r>
              <a:rPr lang="en-US" sz="1800" b="1" i="0" u="none" strike="noStrike" dirty="0">
                <a:effectLst/>
                <a:latin typeface="Calibri" panose="020F0502020204030204" pitchFamily="34" charset="0"/>
                <a:hlinkClick r:id="rId6"/>
              </a:rPr>
              <a:t>www.themediaant.com</a:t>
            </a:r>
            <a:endParaRPr lang="en-IN" dirty="0"/>
          </a:p>
        </p:txBody>
      </p:sp>
      <p:sp>
        <p:nvSpPr>
          <p:cNvPr id="35" name="TextBox 83">
            <a:extLst>
              <a:ext uri="{FF2B5EF4-FFF2-40B4-BE49-F238E27FC236}">
                <a16:creationId xmlns:a16="http://schemas.microsoft.com/office/drawing/2014/main" id="{E9F0230C-B85E-32C1-A8EE-7CE1FCB83817}"/>
              </a:ext>
            </a:extLst>
          </p:cNvPr>
          <p:cNvSpPr txBox="1"/>
          <p:nvPr/>
        </p:nvSpPr>
        <p:spPr>
          <a:xfrm>
            <a:off x="1023937" y="357188"/>
            <a:ext cx="8953500" cy="82753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7043"/>
              </a:lnSpc>
            </a:pPr>
            <a:r>
              <a:rPr lang="en-US" sz="5031" b="1" dirty="0">
                <a:solidFill>
                  <a:srgbClr val="4B26B8"/>
                </a:solidFill>
                <a:latin typeface="Livvic Bold"/>
                <a:ea typeface="Livvic Bold"/>
                <a:cs typeface="Livvic Bold"/>
                <a:sym typeface="Livvic Bold"/>
              </a:rPr>
              <a:t>MEDIA SELECTION CRITERIA </a:t>
            </a:r>
          </a:p>
        </p:txBody>
      </p:sp>
      <p:sp>
        <p:nvSpPr>
          <p:cNvPr id="42" name="TextBox 84">
            <a:extLst>
              <a:ext uri="{FF2B5EF4-FFF2-40B4-BE49-F238E27FC236}">
                <a16:creationId xmlns:a16="http://schemas.microsoft.com/office/drawing/2014/main" id="{1F40BF52-2C68-553A-2DAB-7BF1651A018D}"/>
              </a:ext>
            </a:extLst>
          </p:cNvPr>
          <p:cNvSpPr txBox="1"/>
          <p:nvPr/>
        </p:nvSpPr>
        <p:spPr>
          <a:xfrm>
            <a:off x="1162644" y="1104900"/>
            <a:ext cx="4323469" cy="5873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899"/>
              </a:lnSpc>
            </a:pPr>
            <a:r>
              <a:rPr lang="en-US" sz="3499" b="1" dirty="0">
                <a:solidFill>
                  <a:srgbClr val="00004D"/>
                </a:solidFill>
                <a:latin typeface="Livvic Bold"/>
                <a:ea typeface="Livvic Bold"/>
                <a:cs typeface="Livvic Bold"/>
                <a:sym typeface="Livvic Bold"/>
              </a:rPr>
              <a:t>BY LOCATION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64E350E3-F784-C7DB-2954-2FFD22E3D8E7}"/>
              </a:ext>
            </a:extLst>
          </p:cNvPr>
          <p:cNvSpPr txBox="1"/>
          <p:nvPr/>
        </p:nvSpPr>
        <p:spPr>
          <a:xfrm>
            <a:off x="921544" y="9619475"/>
            <a:ext cx="915828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buNone/>
            </a:pPr>
            <a:r>
              <a:rPr lang="en-IN" sz="1800" b="1" i="0" u="none" strike="noStrike" dirty="0">
                <a:effectLst/>
                <a:latin typeface="Livvic" pitchFamily="2" charset="0"/>
              </a:rPr>
              <a:t>*Green Colour Denotes selection</a:t>
            </a:r>
            <a:endParaRPr lang="en-IN" b="1" dirty="0">
              <a:latin typeface="Livvic" pitchFamily="2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A982218-7FDC-7913-9F05-5AB676A35E7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3887" y="1832158"/>
            <a:ext cx="17040225" cy="7829293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939788DB-E81C-0046-CF39-99D16081EBA1}"/>
              </a:ext>
            </a:extLst>
          </p:cNvPr>
          <p:cNvSpPr/>
          <p:nvPr/>
        </p:nvSpPr>
        <p:spPr>
          <a:xfrm>
            <a:off x="13471084" y="3209111"/>
            <a:ext cx="4038600" cy="1981200"/>
          </a:xfrm>
          <a:prstGeom prst="rect">
            <a:avLst/>
          </a:prstGeom>
          <a:solidFill>
            <a:srgbClr val="92D050">
              <a:alpha val="12941"/>
            </a:srgbClr>
          </a:solidFill>
          <a:ln w="76200">
            <a:solidFill>
              <a:srgbClr val="92D050"/>
            </a:solidFill>
          </a:ln>
          <a:effectLst>
            <a:softEdge rad="127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7204341-9B75-7076-A28E-93B37CAE8EFB}"/>
              </a:ext>
            </a:extLst>
          </p:cNvPr>
          <p:cNvSpPr/>
          <p:nvPr/>
        </p:nvSpPr>
        <p:spPr>
          <a:xfrm>
            <a:off x="13487400" y="5295900"/>
            <a:ext cx="4038600" cy="1981200"/>
          </a:xfrm>
          <a:prstGeom prst="rect">
            <a:avLst/>
          </a:prstGeom>
          <a:solidFill>
            <a:srgbClr val="92D050">
              <a:alpha val="12941"/>
            </a:srgbClr>
          </a:solidFill>
          <a:ln w="76200">
            <a:solidFill>
              <a:srgbClr val="92D050"/>
            </a:solidFill>
          </a:ln>
          <a:effectLst>
            <a:softEdge rad="127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dirty="0"/>
              <a:t>cv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1088AB3-DA23-B5AD-E967-F8817FD073D9}"/>
              </a:ext>
            </a:extLst>
          </p:cNvPr>
          <p:cNvSpPr txBox="1"/>
          <p:nvPr/>
        </p:nvSpPr>
        <p:spPr>
          <a:xfrm>
            <a:off x="14893711" y="4381500"/>
            <a:ext cx="261597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>
                <a:solidFill>
                  <a:srgbClr val="2F3C7A"/>
                </a:solidFill>
              </a:rPr>
              <a:t>Avg. Dwell time – 5 to 10 Mins</a:t>
            </a:r>
          </a:p>
          <a:p>
            <a:r>
              <a:rPr lang="en-US" sz="1400" b="1" dirty="0">
                <a:solidFill>
                  <a:srgbClr val="2F3C7A"/>
                </a:solidFill>
              </a:rPr>
              <a:t>Avg. Media Cost – 15 to 20 Lakhs</a:t>
            </a:r>
            <a:endParaRPr lang="en-IN" sz="1400" b="1" dirty="0">
              <a:solidFill>
                <a:srgbClr val="2F3C7A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50E6848-64AC-404E-FB0C-1D9675D3D216}"/>
              </a:ext>
            </a:extLst>
          </p:cNvPr>
          <p:cNvSpPr/>
          <p:nvPr/>
        </p:nvSpPr>
        <p:spPr>
          <a:xfrm>
            <a:off x="9372600" y="3238500"/>
            <a:ext cx="3944056" cy="1981200"/>
          </a:xfrm>
          <a:prstGeom prst="rect">
            <a:avLst/>
          </a:prstGeom>
          <a:solidFill>
            <a:srgbClr val="92D050">
              <a:alpha val="12941"/>
            </a:srgbClr>
          </a:solidFill>
          <a:ln w="76200">
            <a:solidFill>
              <a:srgbClr val="92D050"/>
            </a:solidFill>
          </a:ln>
          <a:effectLst>
            <a:softEdge rad="127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20774841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FE1A96-5C81-C232-8722-BB4866BF53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7EFD3E41-7211-67CD-9009-3EE8DA9CBB40}"/>
              </a:ext>
            </a:extLst>
          </p:cNvPr>
          <p:cNvSpPr/>
          <p:nvPr/>
        </p:nvSpPr>
        <p:spPr>
          <a:xfrm>
            <a:off x="16031429" y="204110"/>
            <a:ext cx="1227871" cy="1101363"/>
          </a:xfrm>
          <a:custGeom>
            <a:avLst/>
            <a:gdLst/>
            <a:ahLst/>
            <a:cxnLst/>
            <a:rect l="l" t="t" r="r" b="b"/>
            <a:pathLst>
              <a:path w="1227871" h="1101363">
                <a:moveTo>
                  <a:pt x="0" y="0"/>
                </a:moveTo>
                <a:lnTo>
                  <a:pt x="1227871" y="0"/>
                </a:lnTo>
                <a:lnTo>
                  <a:pt x="1227871" y="1101362"/>
                </a:lnTo>
                <a:lnTo>
                  <a:pt x="0" y="110136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20E7660A-B1C6-280B-F20C-0AAAAEEE1026}"/>
              </a:ext>
            </a:extLst>
          </p:cNvPr>
          <p:cNvSpPr/>
          <p:nvPr/>
        </p:nvSpPr>
        <p:spPr>
          <a:xfrm>
            <a:off x="127710" y="3162310"/>
            <a:ext cx="239002" cy="3776239"/>
          </a:xfrm>
          <a:custGeom>
            <a:avLst/>
            <a:gdLst/>
            <a:ahLst/>
            <a:cxnLst/>
            <a:rect l="l" t="t" r="r" b="b"/>
            <a:pathLst>
              <a:path w="239002" h="3776239">
                <a:moveTo>
                  <a:pt x="0" y="0"/>
                </a:moveTo>
                <a:lnTo>
                  <a:pt x="239003" y="0"/>
                </a:lnTo>
                <a:lnTo>
                  <a:pt x="239003" y="3776238"/>
                </a:lnTo>
                <a:lnTo>
                  <a:pt x="0" y="377623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8" name="Freeform 8">
            <a:extLst>
              <a:ext uri="{FF2B5EF4-FFF2-40B4-BE49-F238E27FC236}">
                <a16:creationId xmlns:a16="http://schemas.microsoft.com/office/drawing/2014/main" id="{627E2663-66E8-A377-FFC6-0553DC940911}"/>
              </a:ext>
            </a:extLst>
          </p:cNvPr>
          <p:cNvSpPr/>
          <p:nvPr/>
        </p:nvSpPr>
        <p:spPr>
          <a:xfrm>
            <a:off x="4084917" y="9244012"/>
            <a:ext cx="10118165" cy="652462"/>
          </a:xfrm>
          <a:custGeom>
            <a:avLst/>
            <a:gdLst/>
            <a:ahLst/>
            <a:cxnLst/>
            <a:rect l="l" t="t" r="r" b="b"/>
            <a:pathLst>
              <a:path w="13490887" h="869950">
                <a:moveTo>
                  <a:pt x="0" y="0"/>
                </a:moveTo>
                <a:lnTo>
                  <a:pt x="13490887" y="0"/>
                </a:lnTo>
                <a:lnTo>
                  <a:pt x="13490887" y="869950"/>
                </a:lnTo>
                <a:lnTo>
                  <a:pt x="0" y="869950"/>
                </a:lnTo>
                <a:close/>
              </a:path>
            </a:pathLst>
          </a:custGeom>
          <a:solidFill>
            <a:srgbClr val="AAD4FF">
              <a:alpha val="0"/>
            </a:srgbClr>
          </a:solidFill>
        </p:spPr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30D7594C-9456-3736-EFDD-A1F025F5B9DC}"/>
              </a:ext>
            </a:extLst>
          </p:cNvPr>
          <p:cNvSpPr txBox="1"/>
          <p:nvPr/>
        </p:nvSpPr>
        <p:spPr>
          <a:xfrm>
            <a:off x="15759510" y="9896474"/>
            <a:ext cx="255897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buNone/>
            </a:pPr>
            <a:r>
              <a:rPr lang="en-US" sz="1800" b="1" i="0" u="none" strike="noStrike" dirty="0">
                <a:effectLst/>
                <a:latin typeface="Calibri" panose="020F0502020204030204" pitchFamily="34" charset="0"/>
                <a:hlinkClick r:id="rId4"/>
              </a:rPr>
              <a:t>www.themediaant.com</a:t>
            </a:r>
            <a:endParaRPr lang="en-IN" dirty="0"/>
          </a:p>
        </p:txBody>
      </p:sp>
      <p:sp>
        <p:nvSpPr>
          <p:cNvPr id="10" name="Freeform 4">
            <a:extLst>
              <a:ext uri="{FF2B5EF4-FFF2-40B4-BE49-F238E27FC236}">
                <a16:creationId xmlns:a16="http://schemas.microsoft.com/office/drawing/2014/main" id="{36C54D20-CBF3-BA32-41B3-9F88E272AA33}"/>
              </a:ext>
            </a:extLst>
          </p:cNvPr>
          <p:cNvSpPr/>
          <p:nvPr/>
        </p:nvSpPr>
        <p:spPr>
          <a:xfrm>
            <a:off x="9886432" y="155319"/>
            <a:ext cx="1744678" cy="1578933"/>
          </a:xfrm>
          <a:custGeom>
            <a:avLst/>
            <a:gdLst/>
            <a:ahLst/>
            <a:cxnLst/>
            <a:rect l="l" t="t" r="r" b="b"/>
            <a:pathLst>
              <a:path w="1744678" h="1578933">
                <a:moveTo>
                  <a:pt x="0" y="0"/>
                </a:moveTo>
                <a:lnTo>
                  <a:pt x="1744678" y="0"/>
                </a:lnTo>
                <a:lnTo>
                  <a:pt x="1744678" y="1578933"/>
                </a:lnTo>
                <a:lnTo>
                  <a:pt x="0" y="157893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N" dirty="0"/>
          </a:p>
        </p:txBody>
      </p:sp>
      <p:sp>
        <p:nvSpPr>
          <p:cNvPr id="11" name="TextBox 83">
            <a:extLst>
              <a:ext uri="{FF2B5EF4-FFF2-40B4-BE49-F238E27FC236}">
                <a16:creationId xmlns:a16="http://schemas.microsoft.com/office/drawing/2014/main" id="{A70963CE-D77A-049C-DCB2-A516B44E6AF1}"/>
              </a:ext>
            </a:extLst>
          </p:cNvPr>
          <p:cNvSpPr txBox="1"/>
          <p:nvPr/>
        </p:nvSpPr>
        <p:spPr>
          <a:xfrm>
            <a:off x="1023937" y="357188"/>
            <a:ext cx="8953500" cy="82753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7043"/>
              </a:lnSpc>
            </a:pPr>
            <a:r>
              <a:rPr lang="en-US" sz="5031" b="1" dirty="0">
                <a:solidFill>
                  <a:srgbClr val="4B26B8"/>
                </a:solidFill>
                <a:latin typeface="Livvic Bold"/>
                <a:ea typeface="Livvic Bold"/>
                <a:cs typeface="Livvic Bold"/>
                <a:sym typeface="Livvic Bold"/>
              </a:rPr>
              <a:t>MEDIA SELECTION CRITERIA </a:t>
            </a:r>
          </a:p>
        </p:txBody>
      </p:sp>
      <p:sp>
        <p:nvSpPr>
          <p:cNvPr id="12" name="TextBox 84">
            <a:extLst>
              <a:ext uri="{FF2B5EF4-FFF2-40B4-BE49-F238E27FC236}">
                <a16:creationId xmlns:a16="http://schemas.microsoft.com/office/drawing/2014/main" id="{DA9DE4A2-C79B-78D4-71D1-8E842A1001F3}"/>
              </a:ext>
            </a:extLst>
          </p:cNvPr>
          <p:cNvSpPr txBox="1"/>
          <p:nvPr/>
        </p:nvSpPr>
        <p:spPr>
          <a:xfrm>
            <a:off x="1162644" y="1104900"/>
            <a:ext cx="4323469" cy="5873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899"/>
              </a:lnSpc>
            </a:pPr>
            <a:r>
              <a:rPr lang="en-US" sz="3499" b="1" dirty="0">
                <a:solidFill>
                  <a:srgbClr val="00004D"/>
                </a:solidFill>
                <a:latin typeface="Livvic Bold"/>
                <a:ea typeface="Livvic Bold"/>
                <a:cs typeface="Livvic Bold"/>
                <a:sym typeface="Livvic Bold"/>
              </a:rPr>
              <a:t>BY TYPE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3D4FAEA0-FFBE-4C5E-C12E-968965683B29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852" t="1946" r="933" b="4607"/>
          <a:stretch>
            <a:fillRect/>
          </a:stretch>
        </p:blipFill>
        <p:spPr>
          <a:xfrm>
            <a:off x="1717226" y="2019998"/>
            <a:ext cx="14853545" cy="6323902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A15B7F09-9BB2-A8D6-08CA-8AFE8B20DB39}"/>
              </a:ext>
            </a:extLst>
          </p:cNvPr>
          <p:cNvSpPr/>
          <p:nvPr/>
        </p:nvSpPr>
        <p:spPr>
          <a:xfrm>
            <a:off x="9449089" y="3619500"/>
            <a:ext cx="6705598" cy="2209800"/>
          </a:xfrm>
          <a:prstGeom prst="rect">
            <a:avLst/>
          </a:prstGeom>
          <a:solidFill>
            <a:srgbClr val="92D050">
              <a:alpha val="12941"/>
            </a:srgbClr>
          </a:solidFill>
          <a:ln w="76200">
            <a:solidFill>
              <a:srgbClr val="92D050"/>
            </a:solidFill>
          </a:ln>
          <a:effectLst>
            <a:softEdge rad="127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ADDC315-7434-AA2F-F9E3-6A62B66B9296}"/>
              </a:ext>
            </a:extLst>
          </p:cNvPr>
          <p:cNvSpPr txBox="1"/>
          <p:nvPr/>
        </p:nvSpPr>
        <p:spPr>
          <a:xfrm>
            <a:off x="921544" y="9619475"/>
            <a:ext cx="915828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buNone/>
            </a:pPr>
            <a:r>
              <a:rPr lang="en-IN" sz="1800" b="1" i="0" u="none" strike="noStrike" dirty="0">
                <a:effectLst/>
                <a:latin typeface="Livvic" pitchFamily="2" charset="0"/>
              </a:rPr>
              <a:t>*Green Colour Denotes selection</a:t>
            </a:r>
            <a:endParaRPr lang="en-IN" b="1" dirty="0">
              <a:latin typeface="Livvic" pitchFamily="2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55D47AB-CDDC-4693-6551-CA90935D1C71}"/>
              </a:ext>
            </a:extLst>
          </p:cNvPr>
          <p:cNvSpPr txBox="1"/>
          <p:nvPr/>
        </p:nvSpPr>
        <p:spPr>
          <a:xfrm>
            <a:off x="11631110" y="6857772"/>
            <a:ext cx="3352800" cy="461665"/>
          </a:xfrm>
          <a:prstGeom prst="rect">
            <a:avLst/>
          </a:prstGeom>
          <a:solidFill>
            <a:srgbClr val="EBF3FD"/>
          </a:solidFill>
        </p:spPr>
        <p:txBody>
          <a:bodyPr wrap="square">
            <a:spAutoFit/>
          </a:bodyPr>
          <a:lstStyle/>
          <a:p>
            <a:pPr>
              <a:defRPr sz="1250" b="1">
                <a:solidFill>
                  <a:srgbClr val="1C1448"/>
                </a:solidFill>
                <a:latin typeface="Aptos"/>
              </a:defRPr>
            </a:pPr>
            <a:r>
              <a:rPr lang="en-US" sz="2400" dirty="0">
                <a:solidFill>
                  <a:srgbClr val="0D0079"/>
                </a:solidFill>
              </a:rPr>
              <a:t>10 to 15 lakhs</a:t>
            </a:r>
            <a:endParaRPr sz="2400" dirty="0">
              <a:solidFill>
                <a:srgbClr val="0D0079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D3567EA9-4B30-7384-4268-AA001A8ECDF5}"/>
              </a:ext>
            </a:extLst>
          </p:cNvPr>
          <p:cNvSpPr txBox="1"/>
          <p:nvPr/>
        </p:nvSpPr>
        <p:spPr>
          <a:xfrm>
            <a:off x="4104970" y="6857771"/>
            <a:ext cx="3352800" cy="461665"/>
          </a:xfrm>
          <a:prstGeom prst="rect">
            <a:avLst/>
          </a:prstGeom>
          <a:solidFill>
            <a:srgbClr val="EBF3FD"/>
          </a:solidFill>
        </p:spPr>
        <p:txBody>
          <a:bodyPr wrap="square">
            <a:spAutoFit/>
          </a:bodyPr>
          <a:lstStyle/>
          <a:p>
            <a:pPr>
              <a:defRPr sz="1250" b="1">
                <a:solidFill>
                  <a:srgbClr val="1C1448"/>
                </a:solidFill>
                <a:latin typeface="Aptos"/>
              </a:defRPr>
            </a:pPr>
            <a:r>
              <a:rPr lang="en-US" sz="2400" dirty="0">
                <a:solidFill>
                  <a:srgbClr val="0D0079"/>
                </a:solidFill>
              </a:rPr>
              <a:t>15 to 20 lakhs</a:t>
            </a:r>
            <a:endParaRPr sz="2400" dirty="0">
              <a:solidFill>
                <a:srgbClr val="0D0079"/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BC1364D-4D72-8700-DFDC-1BFCE8DB15FB}"/>
              </a:ext>
            </a:extLst>
          </p:cNvPr>
          <p:cNvSpPr/>
          <p:nvPr/>
        </p:nvSpPr>
        <p:spPr>
          <a:xfrm>
            <a:off x="2133313" y="3619500"/>
            <a:ext cx="6705600" cy="2209800"/>
          </a:xfrm>
          <a:prstGeom prst="rect">
            <a:avLst/>
          </a:prstGeom>
          <a:solidFill>
            <a:srgbClr val="92D050">
              <a:alpha val="12941"/>
            </a:srgbClr>
          </a:solidFill>
          <a:ln w="76200">
            <a:solidFill>
              <a:srgbClr val="92D050"/>
            </a:solidFill>
          </a:ln>
          <a:effectLst>
            <a:softEdge rad="127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1656402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04A7DE-D19D-1167-E038-58CC062966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1DAB9501-1EC4-4C69-74D7-228A0AA8EE5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8693" r="636" b="6770"/>
          <a:stretch>
            <a:fillRect/>
          </a:stretch>
        </p:blipFill>
        <p:spPr>
          <a:xfrm>
            <a:off x="0" y="-85725"/>
            <a:ext cx="18287996" cy="10372725"/>
          </a:xfrm>
          <a:prstGeom prst="rect">
            <a:avLst/>
          </a:prstGeom>
        </p:spPr>
      </p:pic>
      <p:grpSp>
        <p:nvGrpSpPr>
          <p:cNvPr id="13" name="Group 4">
            <a:extLst>
              <a:ext uri="{FF2B5EF4-FFF2-40B4-BE49-F238E27FC236}">
                <a16:creationId xmlns:a16="http://schemas.microsoft.com/office/drawing/2014/main" id="{33FE7A4E-11AD-B453-D1E4-F54DB40DFD93}"/>
              </a:ext>
            </a:extLst>
          </p:cNvPr>
          <p:cNvGrpSpPr/>
          <p:nvPr/>
        </p:nvGrpSpPr>
        <p:grpSpPr>
          <a:xfrm>
            <a:off x="0" y="4343627"/>
            <a:ext cx="18288000" cy="1365620"/>
            <a:chOff x="0" y="-47625"/>
            <a:chExt cx="4816593" cy="359670"/>
          </a:xfrm>
        </p:grpSpPr>
        <p:sp>
          <p:nvSpPr>
            <p:cNvPr id="14" name="Freeform 5">
              <a:extLst>
                <a:ext uri="{FF2B5EF4-FFF2-40B4-BE49-F238E27FC236}">
                  <a16:creationId xmlns:a16="http://schemas.microsoft.com/office/drawing/2014/main" id="{CADA580C-EC55-AF07-9A86-32382CF2EF62}"/>
                </a:ext>
              </a:extLst>
            </p:cNvPr>
            <p:cNvSpPr/>
            <p:nvPr/>
          </p:nvSpPr>
          <p:spPr>
            <a:xfrm>
              <a:off x="0" y="0"/>
              <a:ext cx="4816592" cy="263387"/>
            </a:xfrm>
            <a:custGeom>
              <a:avLst/>
              <a:gdLst/>
              <a:ahLst/>
              <a:cxnLst/>
              <a:rect l="l" t="t" r="r" b="b"/>
              <a:pathLst>
                <a:path w="4816592" h="312045">
                  <a:moveTo>
                    <a:pt x="0" y="0"/>
                  </a:moveTo>
                  <a:lnTo>
                    <a:pt x="4816592" y="0"/>
                  </a:lnTo>
                  <a:lnTo>
                    <a:pt x="4816592" y="312045"/>
                  </a:lnTo>
                  <a:lnTo>
                    <a:pt x="0" y="312045"/>
                  </a:lnTo>
                  <a:close/>
                </a:path>
              </a:pathLst>
            </a:custGeom>
            <a:solidFill>
              <a:srgbClr val="5A2EAF">
                <a:alpha val="56863"/>
              </a:srgbClr>
            </a:solidFill>
          </p:spPr>
          <p:txBody>
            <a:bodyPr/>
            <a:lstStyle/>
            <a:p>
              <a:pPr algn="ctr"/>
              <a:r>
                <a:rPr lang="en-IN" sz="6000" b="1" dirty="0">
                  <a:solidFill>
                    <a:schemeClr val="accent6">
                      <a:lumMod val="40000"/>
                      <a:lumOff val="60000"/>
                    </a:schemeClr>
                  </a:solidFill>
                  <a:latin typeface="Livvic Bold" charset="0"/>
                  <a:cs typeface="Livvic Bold" charset="0"/>
                </a:rPr>
                <a:t>COCHIN AIRPORT </a:t>
              </a:r>
            </a:p>
          </p:txBody>
        </p:sp>
        <p:sp>
          <p:nvSpPr>
            <p:cNvPr id="15" name="TextBox 6">
              <a:extLst>
                <a:ext uri="{FF2B5EF4-FFF2-40B4-BE49-F238E27FC236}">
                  <a16:creationId xmlns:a16="http://schemas.microsoft.com/office/drawing/2014/main" id="{5D6FB357-48EE-726F-9B3E-3990C5D94C89}"/>
                </a:ext>
              </a:extLst>
            </p:cNvPr>
            <p:cNvSpPr txBox="1"/>
            <p:nvPr/>
          </p:nvSpPr>
          <p:spPr>
            <a:xfrm>
              <a:off x="0" y="-47625"/>
              <a:ext cx="4816593" cy="35967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060"/>
                </a:lnSpc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4065073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3">
          <a:extLst>
            <a:ext uri="{FF2B5EF4-FFF2-40B4-BE49-F238E27FC236}">
              <a16:creationId xmlns:a16="http://schemas.microsoft.com/office/drawing/2014/main" id="{F9F5E742-DD6C-5E83-DD1E-4C36ADEEF8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82">
            <a:extLst>
              <a:ext uri="{FF2B5EF4-FFF2-40B4-BE49-F238E27FC236}">
                <a16:creationId xmlns:a16="http://schemas.microsoft.com/office/drawing/2014/main" id="{0DBF5B0D-2DC0-4498-6896-ABD3449858BF}"/>
              </a:ext>
            </a:extLst>
          </p:cNvPr>
          <p:cNvSpPr/>
          <p:nvPr/>
        </p:nvSpPr>
        <p:spPr>
          <a:xfrm>
            <a:off x="16031429" y="204110"/>
            <a:ext cx="1227871" cy="1101363"/>
          </a:xfrm>
          <a:custGeom>
            <a:avLst/>
            <a:gdLst/>
            <a:ahLst/>
            <a:cxnLst/>
            <a:rect l="l" t="t" r="r" b="b"/>
            <a:pathLst>
              <a:path w="1227871" h="1101363">
                <a:moveTo>
                  <a:pt x="0" y="0"/>
                </a:moveTo>
                <a:lnTo>
                  <a:pt x="1227871" y="0"/>
                </a:lnTo>
                <a:lnTo>
                  <a:pt x="1227871" y="1101362"/>
                </a:lnTo>
                <a:lnTo>
                  <a:pt x="0" y="110136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IN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56D1436-64F7-37CA-8B41-840ABA9B601E}"/>
              </a:ext>
            </a:extLst>
          </p:cNvPr>
          <p:cNvSpPr txBox="1"/>
          <p:nvPr/>
        </p:nvSpPr>
        <p:spPr>
          <a:xfrm>
            <a:off x="15759510" y="9896474"/>
            <a:ext cx="255897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buNone/>
            </a:pPr>
            <a:r>
              <a:rPr lang="en-US" sz="1800" b="1" i="0" u="none" strike="noStrike" dirty="0">
                <a:effectLst/>
                <a:latin typeface="Calibri" panose="020F0502020204030204" pitchFamily="34" charset="0"/>
                <a:hlinkClick r:id="rId4"/>
              </a:rPr>
              <a:t>www.themediaant.com</a:t>
            </a:r>
            <a:endParaRPr lang="en-IN" dirty="0"/>
          </a:p>
        </p:txBody>
      </p:sp>
      <p:graphicFrame>
        <p:nvGraphicFramePr>
          <p:cNvPr id="7" name="Google Shape;293;p10">
            <a:extLst>
              <a:ext uri="{FF2B5EF4-FFF2-40B4-BE49-F238E27FC236}">
                <a16:creationId xmlns:a16="http://schemas.microsoft.com/office/drawing/2014/main" id="{B92B1017-A789-04F7-BAD2-195530BB79A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347829785"/>
              </p:ext>
            </p:extLst>
          </p:nvPr>
        </p:nvGraphicFramePr>
        <p:xfrm>
          <a:off x="880462" y="2788179"/>
          <a:ext cx="16736023" cy="4710641"/>
        </p:xfrm>
        <a:graphic>
          <a:graphicData uri="http://schemas.openxmlformats.org/drawingml/2006/table">
            <a:tbl>
              <a:tblPr firstRow="1" bandRow="1">
                <a:noFill/>
              </a:tblPr>
              <a:tblGrid>
                <a:gridCol w="67997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94559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672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5856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34333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99937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773613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1784182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1784182">
                  <a:extLst>
                    <a:ext uri="{9D8B030D-6E8A-4147-A177-3AD203B41FA5}">
                      <a16:colId xmlns:a16="http://schemas.microsoft.com/office/drawing/2014/main" val="4055191822"/>
                    </a:ext>
                  </a:extLst>
                </a:gridCol>
              </a:tblGrid>
              <a:tr h="1523356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lang="en-IN" sz="2000" b="1" u="none" strike="noStrike" cap="none" dirty="0">
                          <a:solidFill>
                            <a:srgbClr val="262626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No</a:t>
                      </a:r>
                      <a:endParaRPr sz="2000" b="1" u="none" strike="noStrike" cap="none" dirty="0">
                        <a:solidFill>
                          <a:srgbClr val="262626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075" marR="6075" marT="6075" marB="0" anchor="ctr">
                    <a:solidFill>
                      <a:srgbClr val="7635F8">
                        <a:alpha val="4784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lang="en-IN" sz="2000" b="1" u="none" strike="noStrike" cap="none" dirty="0">
                          <a:solidFill>
                            <a:srgbClr val="262626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Location </a:t>
                      </a:r>
                      <a:endParaRPr sz="2000" b="1" i="0" u="none" strike="noStrike" cap="none" dirty="0">
                        <a:solidFill>
                          <a:srgbClr val="262626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075" marR="6075" marT="6075" marB="0" anchor="ctr">
                    <a:solidFill>
                      <a:srgbClr val="7635F8">
                        <a:alpha val="4784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lang="en-IN" sz="2000" b="1" u="none" strike="noStrike" cap="none">
                          <a:solidFill>
                            <a:srgbClr val="262626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Unit </a:t>
                      </a:r>
                      <a:endParaRPr sz="2000" b="1" i="0" u="none" strike="noStrike" cap="none">
                        <a:solidFill>
                          <a:srgbClr val="262626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075" marR="6075" marT="6075" marB="0" anchor="ctr">
                    <a:solidFill>
                      <a:srgbClr val="7635F8">
                        <a:alpha val="4784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lang="en-IN" sz="2000" b="1" u="none" strike="noStrike" cap="none">
                          <a:solidFill>
                            <a:srgbClr val="262626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Media Type</a:t>
                      </a:r>
                      <a:endParaRPr sz="2000" b="1" i="0" u="none" strike="noStrike" cap="none">
                        <a:solidFill>
                          <a:srgbClr val="262626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075" marR="6075" marT="6075" marB="0" anchor="ctr">
                    <a:solidFill>
                      <a:srgbClr val="7635F8">
                        <a:alpha val="4784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lang="en-IN" sz="2000" b="1" i="0" u="none" strike="noStrike" cap="none">
                          <a:solidFill>
                            <a:srgbClr val="262626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Loop</a:t>
                      </a:r>
                      <a:endParaRPr sz="2000" b="1" i="0" u="none" strike="noStrike" cap="none">
                        <a:solidFill>
                          <a:srgbClr val="262626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075" marR="6075" marT="6075" marB="0" anchor="ctr">
                    <a:solidFill>
                      <a:srgbClr val="7635F8">
                        <a:alpha val="4784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lang="en-IN" sz="2000" b="1" i="0" u="none" strike="noStrike" cap="none">
                          <a:solidFill>
                            <a:srgbClr val="262626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Display Cost For 1 Month</a:t>
                      </a:r>
                      <a:endParaRPr sz="2000" b="1" i="0" u="none" strike="noStrike" cap="none">
                        <a:solidFill>
                          <a:srgbClr val="262626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075" marR="6075" marT="6075" marB="0" anchor="ctr">
                    <a:solidFill>
                      <a:srgbClr val="7635F8">
                        <a:alpha val="4784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lang="en-IN" sz="2000" b="1" i="0" u="none" strike="noStrike" cap="none" dirty="0">
                          <a:solidFill>
                            <a:srgbClr val="262626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Display Cost For 7 Days</a:t>
                      </a:r>
                      <a:endParaRPr sz="2700" dirty="0"/>
                    </a:p>
                  </a:txBody>
                  <a:tcPr marL="6075" marR="6075" marT="6075" marB="0" anchor="ctr">
                    <a:solidFill>
                      <a:srgbClr val="7635F8">
                        <a:alpha val="4784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lang="en-IN" sz="2000" b="1" i="0" u="none" strike="noStrike" cap="none" dirty="0">
                          <a:solidFill>
                            <a:srgbClr val="262626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Uploading</a:t>
                      </a: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lang="en-IN" sz="2000" b="1" i="0" u="none" strike="noStrike" cap="none" dirty="0">
                          <a:solidFill>
                            <a:srgbClr val="262626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/ Production Charges</a:t>
                      </a:r>
                      <a:endParaRPr sz="2000" b="1" i="0" u="none" strike="noStrike" cap="none" dirty="0">
                        <a:solidFill>
                          <a:srgbClr val="262626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075" marR="6075" marT="6075" marB="0" anchor="ctr">
                    <a:solidFill>
                      <a:srgbClr val="7635F8">
                        <a:alpha val="4784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lang="en-IN" sz="2000" b="1" i="0" u="none" strike="noStrike" cap="none" dirty="0">
                          <a:solidFill>
                            <a:srgbClr val="262626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Package Cost</a:t>
                      </a: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lang="en-IN" sz="2000" b="1" i="0" u="none" strike="noStrike" cap="none" dirty="0">
                          <a:solidFill>
                            <a:srgbClr val="262626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For 7 days</a:t>
                      </a:r>
                      <a:endParaRPr sz="2000" b="1" i="0" u="none" strike="noStrike" cap="none" dirty="0">
                        <a:solidFill>
                          <a:srgbClr val="262626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075" marR="6075" marT="6075" marB="0" anchor="ctr">
                    <a:solidFill>
                      <a:srgbClr val="7635F8">
                        <a:alpha val="47843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11247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lang="en-IN" sz="2000" dirty="0"/>
                        <a:t>1</a:t>
                      </a:r>
                    </a:p>
                  </a:txBody>
                  <a:tcPr marL="91425" marR="91425" marT="45713" marB="45713" anchor="ctr">
                    <a:solidFill>
                      <a:srgbClr val="D5CF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lang="en-IN" sz="2000" b="0" i="0" u="none" strike="noStrike" cap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Domestic Baggage Belt</a:t>
                      </a:r>
                    </a:p>
                  </a:txBody>
                  <a:tcPr marL="91425" marR="91425" marT="45713" marB="45713" anchor="ctr">
                    <a:solidFill>
                      <a:srgbClr val="D5CF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lang="en-IN" sz="2000" dirty="0"/>
                        <a:t>1</a:t>
                      </a:r>
                    </a:p>
                  </a:txBody>
                  <a:tcPr marL="91425" marR="91425" marT="45713" marB="45713" anchor="ctr">
                    <a:solidFill>
                      <a:srgbClr val="D5CF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lang="en-IN" sz="2000" b="0" i="0" u="none" strike="noStrike" cap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Static Light Box</a:t>
                      </a:r>
                    </a:p>
                  </a:txBody>
                  <a:tcPr marL="91425" marR="91425" marT="45713" marB="45713" anchor="ctr">
                    <a:solidFill>
                      <a:srgbClr val="D5CF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lang="en-IN" sz="2000" dirty="0"/>
                        <a:t>-</a:t>
                      </a:r>
                    </a:p>
                  </a:txBody>
                  <a:tcPr marL="91425" marR="91425" marT="45713" marB="45713" anchor="ctr">
                    <a:solidFill>
                      <a:srgbClr val="D5CF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lang="en-IN" sz="2000" dirty="0"/>
                        <a:t>12L</a:t>
                      </a:r>
                    </a:p>
                  </a:txBody>
                  <a:tcPr marL="91425" marR="91425" marT="45713" marB="45713" anchor="ctr">
                    <a:solidFill>
                      <a:srgbClr val="D5CF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lang="en-IN" sz="2000" dirty="0"/>
                        <a:t>2.8L</a:t>
                      </a:r>
                    </a:p>
                  </a:txBody>
                  <a:tcPr marL="91425" marR="91425" marT="45713" marB="45713" anchor="ctr">
                    <a:solidFill>
                      <a:srgbClr val="D5CF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lang="en-IN" sz="2000" dirty="0"/>
                        <a:t>9600</a:t>
                      </a:r>
                    </a:p>
                  </a:txBody>
                  <a:tcPr marL="91425" marR="91425" marT="45713" marB="45713" anchor="ctr">
                    <a:solidFill>
                      <a:srgbClr val="D5CFFE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lang="en-IN" sz="2000" dirty="0"/>
                        <a:t>Rs. 6.8L</a:t>
                      </a:r>
                    </a:p>
                  </a:txBody>
                  <a:tcPr marL="91425" marR="91425" marT="45713" marB="45713" anchor="ctr">
                    <a:solidFill>
                      <a:srgbClr val="D5CF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62349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lang="en-IN" sz="2000" dirty="0"/>
                        <a:t>2</a:t>
                      </a:r>
                    </a:p>
                  </a:txBody>
                  <a:tcPr marL="91425" marR="91425" marT="45713" marB="45713" anchor="ctr">
                    <a:solidFill>
                      <a:srgbClr val="D5CF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lang="en-IN" sz="2000" b="0" i="0" u="none" strike="noStrike" cap="none" dirty="0">
                          <a:solidFill>
                            <a:srgbClr val="000000"/>
                          </a:solidFill>
                          <a:latin typeface="+mn-lt"/>
                          <a:ea typeface="Calibri"/>
                          <a:cs typeface="Calibri"/>
                          <a:sym typeface="Calibri"/>
                        </a:rPr>
                        <a:t>Baggage Hall &amp; Arrival Exit</a:t>
                      </a:r>
                      <a:endParaRPr lang="en-IN" sz="2000" b="0" i="0" u="none" strike="noStrike" cap="none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45713" marB="45713" anchor="ctr">
                    <a:solidFill>
                      <a:srgbClr val="D5CF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lang="en-IN" sz="2000" dirty="0"/>
                        <a:t>30</a:t>
                      </a:r>
                    </a:p>
                  </a:txBody>
                  <a:tcPr marL="91425" marR="91425" marT="45713" marB="45713" anchor="ctr">
                    <a:solidFill>
                      <a:srgbClr val="D5CF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lang="en-IN" sz="2000" dirty="0"/>
                        <a:t>Digital Totems</a:t>
                      </a:r>
                    </a:p>
                  </a:txBody>
                  <a:tcPr marL="91425" marR="91425" marT="45713" marB="45713" anchor="ctr">
                    <a:solidFill>
                      <a:srgbClr val="D5CF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  <a:tabLst/>
                        <a:defRPr/>
                      </a:pPr>
                      <a:r>
                        <a:rPr lang="en-IN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10secs every 2 mins</a:t>
                      </a:r>
                      <a:endParaRPr lang="en-IN" sz="2000" dirty="0">
                        <a:effectLst/>
                        <a:latin typeface="+mn-lt"/>
                      </a:endParaRPr>
                    </a:p>
                  </a:txBody>
                  <a:tcPr marL="91425" marR="91425" marT="45713" marB="45713" anchor="ctr">
                    <a:solidFill>
                      <a:srgbClr val="D5CF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lang="en-IN" sz="2000" dirty="0"/>
                        <a:t>18L</a:t>
                      </a:r>
                    </a:p>
                  </a:txBody>
                  <a:tcPr marL="91425" marR="91425" marT="45713" marB="45713" anchor="ctr">
                    <a:solidFill>
                      <a:srgbClr val="D5CF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lang="en-IN" sz="2000" dirty="0"/>
                        <a:t>4.2L</a:t>
                      </a:r>
                    </a:p>
                  </a:txBody>
                  <a:tcPr marL="91425" marR="91425" marT="45713" marB="45713" anchor="ctr">
                    <a:solidFill>
                      <a:srgbClr val="D5CF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lang="en-IN" sz="2000" dirty="0"/>
                        <a:t>0</a:t>
                      </a:r>
                    </a:p>
                  </a:txBody>
                  <a:tcPr marL="91425" marR="91425" marT="45713" marB="45713" anchor="ctr">
                    <a:solidFill>
                      <a:srgbClr val="D5CFFE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endParaRPr lang="en-IN" sz="2000" dirty="0"/>
                    </a:p>
                  </a:txBody>
                  <a:tcPr marL="91425" marR="91425" marT="45713" marB="45713" anchor="ctr">
                    <a:solidFill>
                      <a:srgbClr val="D5CF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13689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lang="en-IN" sz="2000" dirty="0"/>
                        <a:t>3</a:t>
                      </a:r>
                    </a:p>
                  </a:txBody>
                  <a:tcPr marL="91425" marR="91425" marT="45713" marB="45713" anchor="ctr">
                    <a:solidFill>
                      <a:srgbClr val="D5CF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lang="en-IN" sz="2000" dirty="0"/>
                        <a:t>International + Domestic </a:t>
                      </a: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lang="en-IN" sz="2000" dirty="0"/>
                        <a:t>Baggage Belt</a:t>
                      </a:r>
                    </a:p>
                  </a:txBody>
                  <a:tcPr marL="91425" marR="91425" marT="45713" marB="45713" anchor="ctr">
                    <a:solidFill>
                      <a:srgbClr val="D5CF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lang="en-IN" sz="2000" dirty="0"/>
                        <a:t>9</a:t>
                      </a:r>
                    </a:p>
                  </a:txBody>
                  <a:tcPr marL="91425" marR="91425" marT="45713" marB="45713" anchor="ctr">
                    <a:solidFill>
                      <a:srgbClr val="D5CF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lang="en-IN" sz="2000" dirty="0"/>
                        <a:t>Digital Screen</a:t>
                      </a:r>
                    </a:p>
                  </a:txBody>
                  <a:tcPr marL="91425" marR="91425" marT="45713" marB="45713" anchor="ctr">
                    <a:solidFill>
                      <a:srgbClr val="D5CF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  <a:tabLst/>
                        <a:defRPr/>
                      </a:pPr>
                      <a:r>
                        <a:rPr lang="en-IN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10secs every 2 mins</a:t>
                      </a:r>
                      <a:endParaRPr lang="en-IN" sz="2000" dirty="0">
                        <a:effectLst/>
                        <a:latin typeface="+mn-lt"/>
                      </a:endParaRPr>
                    </a:p>
                  </a:txBody>
                  <a:tcPr marL="91425" marR="91425" marT="45713" marB="45713" anchor="ctr">
                    <a:solidFill>
                      <a:srgbClr val="D5CF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lang="en-IN" sz="2000" dirty="0"/>
                        <a:t>19L</a:t>
                      </a:r>
                    </a:p>
                  </a:txBody>
                  <a:tcPr marL="91425" marR="91425" marT="45713" marB="45713" anchor="ctr">
                    <a:solidFill>
                      <a:srgbClr val="D5CF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lang="en-IN" sz="2000" dirty="0"/>
                        <a:t>4.4L</a:t>
                      </a:r>
                    </a:p>
                  </a:txBody>
                  <a:tcPr marL="91425" marR="91425" marT="45713" marB="45713" anchor="ctr">
                    <a:solidFill>
                      <a:srgbClr val="D5CF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lang="en-IN" sz="2000" dirty="0"/>
                        <a:t>0</a:t>
                      </a:r>
                    </a:p>
                  </a:txBody>
                  <a:tcPr marL="91425" marR="91425" marT="45713" marB="45713" anchor="ctr">
                    <a:solidFill>
                      <a:srgbClr val="D5CF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lang="en-IN" sz="2000" dirty="0"/>
                        <a:t>Rs. 4.4L</a:t>
                      </a:r>
                    </a:p>
                  </a:txBody>
                  <a:tcPr marL="91425" marR="91425" marT="45713" marB="45713" anchor="ctr">
                    <a:solidFill>
                      <a:srgbClr val="D5CF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3" name="Freeform 4">
            <a:extLst>
              <a:ext uri="{FF2B5EF4-FFF2-40B4-BE49-F238E27FC236}">
                <a16:creationId xmlns:a16="http://schemas.microsoft.com/office/drawing/2014/main" id="{2A4F2AFE-6282-8BBC-21F6-5B3E6FD9036B}"/>
              </a:ext>
            </a:extLst>
          </p:cNvPr>
          <p:cNvSpPr/>
          <p:nvPr/>
        </p:nvSpPr>
        <p:spPr>
          <a:xfrm>
            <a:off x="7503796" y="38100"/>
            <a:ext cx="1744678" cy="1578933"/>
          </a:xfrm>
          <a:custGeom>
            <a:avLst/>
            <a:gdLst/>
            <a:ahLst/>
            <a:cxnLst/>
            <a:rect l="l" t="t" r="r" b="b"/>
            <a:pathLst>
              <a:path w="1744678" h="1578933">
                <a:moveTo>
                  <a:pt x="0" y="0"/>
                </a:moveTo>
                <a:lnTo>
                  <a:pt x="1744678" y="0"/>
                </a:lnTo>
                <a:lnTo>
                  <a:pt x="1744678" y="1578933"/>
                </a:lnTo>
                <a:lnTo>
                  <a:pt x="0" y="157893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N" dirty="0"/>
          </a:p>
        </p:txBody>
      </p:sp>
      <p:sp>
        <p:nvSpPr>
          <p:cNvPr id="4" name="TextBox 83">
            <a:extLst>
              <a:ext uri="{FF2B5EF4-FFF2-40B4-BE49-F238E27FC236}">
                <a16:creationId xmlns:a16="http://schemas.microsoft.com/office/drawing/2014/main" id="{5EDEB930-8DF3-C7FE-767D-98029595B074}"/>
              </a:ext>
            </a:extLst>
          </p:cNvPr>
          <p:cNvSpPr txBox="1"/>
          <p:nvPr/>
        </p:nvSpPr>
        <p:spPr>
          <a:xfrm>
            <a:off x="1023937" y="357188"/>
            <a:ext cx="7281863" cy="82753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7043"/>
              </a:lnSpc>
            </a:pPr>
            <a:r>
              <a:rPr lang="en-US" sz="5031" b="1" dirty="0">
                <a:solidFill>
                  <a:srgbClr val="4B26B8"/>
                </a:solidFill>
                <a:latin typeface="Livvic Bold"/>
                <a:ea typeface="Livvic Bold"/>
                <a:cs typeface="Livvic Bold"/>
                <a:sym typeface="Livvic Bold"/>
              </a:rPr>
              <a:t>PACKAGE SUMMARY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F3E76ED-013D-D69E-1CD2-0406F22C30C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80462" y="7810500"/>
            <a:ext cx="9669094" cy="6889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504306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4"/>
          <p:cNvSpPr txBox="1"/>
          <p:nvPr/>
        </p:nvSpPr>
        <p:spPr>
          <a:xfrm>
            <a:off x="1010948" y="561100"/>
            <a:ext cx="8120761" cy="17727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>
              <a:lnSpc>
                <a:spcPct val="120000"/>
              </a:lnSpc>
              <a:buClr>
                <a:srgbClr val="000000"/>
              </a:buClr>
              <a:buSzPts val="1100"/>
            </a:pPr>
            <a:r>
              <a:rPr lang="en-US" sz="4800" b="1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CONSUMER PROFILE AT DELHI AIRPORT </a:t>
            </a:r>
            <a:endParaRPr sz="4800" b="1" dirty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" name="Freeform 82">
            <a:extLst>
              <a:ext uri="{FF2B5EF4-FFF2-40B4-BE49-F238E27FC236}">
                <a16:creationId xmlns:a16="http://schemas.microsoft.com/office/drawing/2014/main" id="{8A41FF54-4636-A187-9C02-689C496FFCC2}"/>
              </a:ext>
            </a:extLst>
          </p:cNvPr>
          <p:cNvSpPr/>
          <p:nvPr/>
        </p:nvSpPr>
        <p:spPr>
          <a:xfrm>
            <a:off x="16031429" y="204110"/>
            <a:ext cx="1227871" cy="1101363"/>
          </a:xfrm>
          <a:custGeom>
            <a:avLst/>
            <a:gdLst/>
            <a:ahLst/>
            <a:cxnLst/>
            <a:rect l="l" t="t" r="r" b="b"/>
            <a:pathLst>
              <a:path w="1227871" h="1101363">
                <a:moveTo>
                  <a:pt x="0" y="0"/>
                </a:moveTo>
                <a:lnTo>
                  <a:pt x="1227871" y="0"/>
                </a:lnTo>
                <a:lnTo>
                  <a:pt x="1227871" y="1101362"/>
                </a:lnTo>
                <a:lnTo>
                  <a:pt x="0" y="110136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IN"/>
          </a:p>
        </p:txBody>
      </p:sp>
      <p:sp>
        <p:nvSpPr>
          <p:cNvPr id="5" name="Freeform 85">
            <a:extLst>
              <a:ext uri="{FF2B5EF4-FFF2-40B4-BE49-F238E27FC236}">
                <a16:creationId xmlns:a16="http://schemas.microsoft.com/office/drawing/2014/main" id="{4EA1E1D0-C856-F90A-4601-14C144F90882}"/>
              </a:ext>
            </a:extLst>
          </p:cNvPr>
          <p:cNvSpPr/>
          <p:nvPr/>
        </p:nvSpPr>
        <p:spPr>
          <a:xfrm>
            <a:off x="8686800" y="23352"/>
            <a:ext cx="1744678" cy="1578933"/>
          </a:xfrm>
          <a:custGeom>
            <a:avLst/>
            <a:gdLst/>
            <a:ahLst/>
            <a:cxnLst/>
            <a:rect l="l" t="t" r="r" b="b"/>
            <a:pathLst>
              <a:path w="1744678" h="1578933">
                <a:moveTo>
                  <a:pt x="0" y="0"/>
                </a:moveTo>
                <a:lnTo>
                  <a:pt x="1744677" y="0"/>
                </a:lnTo>
                <a:lnTo>
                  <a:pt x="1744677" y="1578933"/>
                </a:lnTo>
                <a:lnTo>
                  <a:pt x="0" y="157893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N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4920BC8-7602-AD31-E66D-41BAD9AA43E9}"/>
              </a:ext>
            </a:extLst>
          </p:cNvPr>
          <p:cNvSpPr txBox="1"/>
          <p:nvPr/>
        </p:nvSpPr>
        <p:spPr>
          <a:xfrm>
            <a:off x="15759510" y="9896474"/>
            <a:ext cx="255897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buNone/>
            </a:pPr>
            <a:r>
              <a:rPr lang="en-US" sz="1800" b="1" i="0" u="none" strike="noStrike" dirty="0">
                <a:effectLst/>
                <a:latin typeface="Calibri" panose="020F0502020204030204" pitchFamily="34" charset="0"/>
                <a:hlinkClick r:id="rId6"/>
              </a:rPr>
              <a:t>www.themediaant.com</a:t>
            </a:r>
            <a:endParaRPr lang="en-IN" dirty="0"/>
          </a:p>
        </p:txBody>
      </p:sp>
      <p:pic>
        <p:nvPicPr>
          <p:cNvPr id="31" name="Picture 30">
            <a:extLst>
              <a:ext uri="{FF2B5EF4-FFF2-40B4-BE49-F238E27FC236}">
                <a16:creationId xmlns:a16="http://schemas.microsoft.com/office/drawing/2014/main" id="{70C8A7E4-1844-0BDD-F650-980B341CEB5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383716" y="1815548"/>
            <a:ext cx="15520567" cy="7760284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9A1F926A-3B93-1159-F93E-247FF699A84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12296" y="309705"/>
            <a:ext cx="8797290" cy="1505843"/>
          </a:xfrm>
          <a:prstGeom prst="rect">
            <a:avLst/>
          </a:prstGeom>
        </p:spPr>
      </p:pic>
      <p:sp>
        <p:nvSpPr>
          <p:cNvPr id="37" name="Freeform 11">
            <a:extLst>
              <a:ext uri="{FF2B5EF4-FFF2-40B4-BE49-F238E27FC236}">
                <a16:creationId xmlns:a16="http://schemas.microsoft.com/office/drawing/2014/main" id="{56EC9EE9-335F-E270-9466-8B3085B06265}"/>
              </a:ext>
            </a:extLst>
          </p:cNvPr>
          <p:cNvSpPr/>
          <p:nvPr/>
        </p:nvSpPr>
        <p:spPr>
          <a:xfrm>
            <a:off x="127710" y="3162310"/>
            <a:ext cx="239002" cy="3776239"/>
          </a:xfrm>
          <a:custGeom>
            <a:avLst/>
            <a:gdLst/>
            <a:ahLst/>
            <a:cxnLst/>
            <a:rect l="l" t="t" r="r" b="b"/>
            <a:pathLst>
              <a:path w="239002" h="3776239">
                <a:moveTo>
                  <a:pt x="0" y="0"/>
                </a:moveTo>
                <a:lnTo>
                  <a:pt x="239003" y="0"/>
                </a:lnTo>
                <a:lnTo>
                  <a:pt x="239003" y="3776238"/>
                </a:lnTo>
                <a:lnTo>
                  <a:pt x="0" y="3776238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5932178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7">
            <a:extLst>
              <a:ext uri="{FF2B5EF4-FFF2-40B4-BE49-F238E27FC236}">
                <a16:creationId xmlns:a16="http://schemas.microsoft.com/office/drawing/2014/main" id="{06A16754-82DE-B27C-D4D6-C10E89DC41D6}"/>
              </a:ext>
            </a:extLst>
          </p:cNvPr>
          <p:cNvGrpSpPr/>
          <p:nvPr/>
        </p:nvGrpSpPr>
        <p:grpSpPr>
          <a:xfrm>
            <a:off x="1524000" y="9092046"/>
            <a:ext cx="15121364" cy="627834"/>
            <a:chOff x="0" y="0"/>
            <a:chExt cx="20373975" cy="869950"/>
          </a:xfrm>
        </p:grpSpPr>
        <p:sp>
          <p:nvSpPr>
            <p:cNvPr id="8" name="Freeform 8">
              <a:extLst>
                <a:ext uri="{FF2B5EF4-FFF2-40B4-BE49-F238E27FC236}">
                  <a16:creationId xmlns:a16="http://schemas.microsoft.com/office/drawing/2014/main" id="{C6C861CB-9551-DEA9-F8BC-69868BAF73A8}"/>
                </a:ext>
              </a:extLst>
            </p:cNvPr>
            <p:cNvSpPr/>
            <p:nvPr/>
          </p:nvSpPr>
          <p:spPr>
            <a:xfrm>
              <a:off x="0" y="0"/>
              <a:ext cx="20373975" cy="869950"/>
            </a:xfrm>
            <a:custGeom>
              <a:avLst/>
              <a:gdLst/>
              <a:ahLst/>
              <a:cxnLst/>
              <a:rect l="l" t="t" r="r" b="b"/>
              <a:pathLst>
                <a:path w="20373975" h="869950">
                  <a:moveTo>
                    <a:pt x="0" y="69596"/>
                  </a:moveTo>
                  <a:cubicBezTo>
                    <a:pt x="0" y="31115"/>
                    <a:pt x="31115" y="0"/>
                    <a:pt x="69596" y="0"/>
                  </a:cubicBezTo>
                  <a:lnTo>
                    <a:pt x="20304379" y="0"/>
                  </a:lnTo>
                  <a:cubicBezTo>
                    <a:pt x="20342861" y="0"/>
                    <a:pt x="20373975" y="31115"/>
                    <a:pt x="20373975" y="69596"/>
                  </a:cubicBezTo>
                  <a:lnTo>
                    <a:pt x="20373975" y="800354"/>
                  </a:lnTo>
                  <a:cubicBezTo>
                    <a:pt x="20373975" y="838835"/>
                    <a:pt x="20342861" y="869950"/>
                    <a:pt x="20304379" y="869950"/>
                  </a:cubicBezTo>
                  <a:lnTo>
                    <a:pt x="69596" y="869950"/>
                  </a:lnTo>
                  <a:cubicBezTo>
                    <a:pt x="31115" y="869950"/>
                    <a:pt x="0" y="838835"/>
                    <a:pt x="0" y="800354"/>
                  </a:cubicBezTo>
                  <a:close/>
                </a:path>
              </a:pathLst>
            </a:custGeom>
            <a:solidFill>
              <a:srgbClr val="F1EEFF"/>
            </a:solidFill>
          </p:spPr>
          <p:txBody>
            <a:bodyPr/>
            <a:lstStyle/>
            <a:p>
              <a:endParaRPr lang="en-IN"/>
            </a:p>
          </p:txBody>
        </p:sp>
      </p:grpSp>
      <p:sp>
        <p:nvSpPr>
          <p:cNvPr id="4" name="Freeform 10">
            <a:extLst>
              <a:ext uri="{FF2B5EF4-FFF2-40B4-BE49-F238E27FC236}">
                <a16:creationId xmlns:a16="http://schemas.microsoft.com/office/drawing/2014/main" id="{5EBA71A5-6385-0845-83FD-8ED5F45C76AE}"/>
              </a:ext>
            </a:extLst>
          </p:cNvPr>
          <p:cNvSpPr/>
          <p:nvPr/>
        </p:nvSpPr>
        <p:spPr>
          <a:xfrm>
            <a:off x="16031429" y="204110"/>
            <a:ext cx="1227871" cy="1101363"/>
          </a:xfrm>
          <a:custGeom>
            <a:avLst/>
            <a:gdLst/>
            <a:ahLst/>
            <a:cxnLst/>
            <a:rect l="l" t="t" r="r" b="b"/>
            <a:pathLst>
              <a:path w="1227871" h="1101363">
                <a:moveTo>
                  <a:pt x="0" y="0"/>
                </a:moveTo>
                <a:lnTo>
                  <a:pt x="1227871" y="0"/>
                </a:lnTo>
                <a:lnTo>
                  <a:pt x="1227871" y="1101362"/>
                </a:lnTo>
                <a:lnTo>
                  <a:pt x="0" y="110136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IN"/>
          </a:p>
        </p:txBody>
      </p:sp>
      <p:sp>
        <p:nvSpPr>
          <p:cNvPr id="5" name="Freeform 11">
            <a:extLst>
              <a:ext uri="{FF2B5EF4-FFF2-40B4-BE49-F238E27FC236}">
                <a16:creationId xmlns:a16="http://schemas.microsoft.com/office/drawing/2014/main" id="{16F71A38-8B80-AFED-CEA9-431F64D7229B}"/>
              </a:ext>
            </a:extLst>
          </p:cNvPr>
          <p:cNvSpPr/>
          <p:nvPr/>
        </p:nvSpPr>
        <p:spPr>
          <a:xfrm>
            <a:off x="127710" y="3162310"/>
            <a:ext cx="239002" cy="3776239"/>
          </a:xfrm>
          <a:custGeom>
            <a:avLst/>
            <a:gdLst/>
            <a:ahLst/>
            <a:cxnLst/>
            <a:rect l="l" t="t" r="r" b="b"/>
            <a:pathLst>
              <a:path w="239002" h="3776239">
                <a:moveTo>
                  <a:pt x="0" y="0"/>
                </a:moveTo>
                <a:lnTo>
                  <a:pt x="239003" y="0"/>
                </a:lnTo>
                <a:lnTo>
                  <a:pt x="239003" y="3776238"/>
                </a:lnTo>
                <a:lnTo>
                  <a:pt x="0" y="377623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IN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6611180-F2AB-CC84-5BC9-C519BFE038EA}"/>
              </a:ext>
            </a:extLst>
          </p:cNvPr>
          <p:cNvSpPr txBox="1"/>
          <p:nvPr/>
        </p:nvSpPr>
        <p:spPr>
          <a:xfrm>
            <a:off x="15759510" y="9896474"/>
            <a:ext cx="255897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buNone/>
            </a:pPr>
            <a:r>
              <a:rPr lang="en-US" sz="1800" b="1" i="0" u="none" strike="noStrike" dirty="0">
                <a:effectLst/>
                <a:latin typeface="Calibri" panose="020F0502020204030204" pitchFamily="34" charset="0"/>
                <a:hlinkClick r:id="rId5"/>
              </a:rPr>
              <a:t>www.themediaant.com</a:t>
            </a:r>
            <a:endParaRPr lang="en-IN" dirty="0"/>
          </a:p>
        </p:txBody>
      </p:sp>
      <p:sp>
        <p:nvSpPr>
          <p:cNvPr id="10" name="Google Shape;300;p11">
            <a:extLst>
              <a:ext uri="{FF2B5EF4-FFF2-40B4-BE49-F238E27FC236}">
                <a16:creationId xmlns:a16="http://schemas.microsoft.com/office/drawing/2014/main" id="{D78EDBC9-113A-6CD3-5F2B-67AC613701CD}"/>
              </a:ext>
            </a:extLst>
          </p:cNvPr>
          <p:cNvSpPr txBox="1"/>
          <p:nvPr/>
        </p:nvSpPr>
        <p:spPr>
          <a:xfrm>
            <a:off x="1" y="9025487"/>
            <a:ext cx="18286109" cy="6278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IN" sz="2400" b="1" dirty="0"/>
              <a:t>Domestic Arrivals, Baggage Belt Display, Unit- 1, Size – 5X7, Exclusive Static Lightbox </a:t>
            </a:r>
            <a:endParaRPr sz="2400" b="1" dirty="0"/>
          </a:p>
        </p:txBody>
      </p:sp>
      <p:sp>
        <p:nvSpPr>
          <p:cNvPr id="11" name="Google Shape;301;p11">
            <a:extLst>
              <a:ext uri="{FF2B5EF4-FFF2-40B4-BE49-F238E27FC236}">
                <a16:creationId xmlns:a16="http://schemas.microsoft.com/office/drawing/2014/main" id="{0D4EF3A8-98BA-4386-BDBF-4C3EDCBD2ED8}"/>
              </a:ext>
            </a:extLst>
          </p:cNvPr>
          <p:cNvSpPr/>
          <p:nvPr/>
        </p:nvSpPr>
        <p:spPr>
          <a:xfrm>
            <a:off x="1" y="501444"/>
            <a:ext cx="5196641" cy="976233"/>
          </a:xfrm>
          <a:prstGeom prst="rect">
            <a:avLst/>
          </a:prstGeom>
          <a:solidFill>
            <a:srgbClr val="7635F8"/>
          </a:solidFill>
          <a:ln>
            <a:noFill/>
          </a:ln>
        </p:spPr>
        <p:txBody>
          <a:bodyPr spcFirstLastPara="1" wrap="square" lIns="91425" tIns="45675" rIns="91425" bIns="45675" anchor="ctr" anchorCtr="0">
            <a:noAutofit/>
          </a:bodyPr>
          <a:lstStyle/>
          <a:p>
            <a:pPr algn="ctr"/>
            <a:r>
              <a:rPr lang="en-IN" sz="2801" b="1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Cost Per Month 12,00,000 + 9,600 Production + GST</a:t>
            </a:r>
            <a:endParaRPr sz="2801" b="1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A9B1087-389B-2407-8F5F-9AED0BFD481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1770129"/>
            <a:ext cx="12325837" cy="6746742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DE3AEA96-6D68-FCBA-92F0-DE9B1E372257}"/>
              </a:ext>
            </a:extLst>
          </p:cNvPr>
          <p:cNvSpPr txBox="1"/>
          <p:nvPr/>
        </p:nvSpPr>
        <p:spPr>
          <a:xfrm>
            <a:off x="13440689" y="2857500"/>
            <a:ext cx="4572000" cy="19143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sz="2000" b="1" dirty="0"/>
              <a:t>Rationale :</a:t>
            </a:r>
          </a:p>
          <a:p>
            <a:pPr marL="285750" indent="-285750">
              <a:lnSpc>
                <a:spcPct val="120000"/>
              </a:lnSpc>
              <a:buFontTx/>
              <a:buChar char="-"/>
            </a:pPr>
            <a:r>
              <a:rPr lang="en-US" sz="2000" b="1" dirty="0"/>
              <a:t>Catering to 70 % of the Arrival traffic</a:t>
            </a:r>
          </a:p>
          <a:p>
            <a:pPr marL="285750" indent="-285750">
              <a:lnSpc>
                <a:spcPct val="120000"/>
              </a:lnSpc>
              <a:buFontTx/>
              <a:buChar char="-"/>
            </a:pPr>
            <a:r>
              <a:rPr lang="en-US" sz="2000" b="1" dirty="0"/>
              <a:t>Exclusive media</a:t>
            </a:r>
          </a:p>
          <a:p>
            <a:pPr marL="285750" indent="-285750">
              <a:lnSpc>
                <a:spcPct val="120000"/>
              </a:lnSpc>
              <a:buFontTx/>
              <a:buChar char="-"/>
            </a:pPr>
            <a:r>
              <a:rPr lang="en-US" sz="2000" b="1" dirty="0"/>
              <a:t>head-on site at the entry point of the </a:t>
            </a:r>
          </a:p>
          <a:p>
            <a:pPr>
              <a:lnSpc>
                <a:spcPct val="120000"/>
              </a:lnSpc>
            </a:pPr>
            <a:r>
              <a:rPr lang="en-US" sz="2000" b="1" dirty="0"/>
              <a:t>baggage claim area (High Dwell time)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3931B53-11A0-7A2B-23A0-C5DA64BC29A9}"/>
              </a:ext>
            </a:extLst>
          </p:cNvPr>
          <p:cNvSpPr txBox="1"/>
          <p:nvPr/>
        </p:nvSpPr>
        <p:spPr>
          <a:xfrm>
            <a:off x="13440689" y="2366657"/>
            <a:ext cx="4237711" cy="5059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sz="2400" b="1" dirty="0">
                <a:solidFill>
                  <a:srgbClr val="92D050"/>
                </a:solidFill>
              </a:rPr>
              <a:t>Recommended Media Option</a:t>
            </a:r>
          </a:p>
        </p:txBody>
      </p:sp>
      <p:sp>
        <p:nvSpPr>
          <p:cNvPr id="15" name="Google Shape;301;p11">
            <a:extLst>
              <a:ext uri="{FF2B5EF4-FFF2-40B4-BE49-F238E27FC236}">
                <a16:creationId xmlns:a16="http://schemas.microsoft.com/office/drawing/2014/main" id="{7EE0F34F-FA93-ACD7-DD4E-A7C7EBE58C9E}"/>
              </a:ext>
            </a:extLst>
          </p:cNvPr>
          <p:cNvSpPr/>
          <p:nvPr/>
        </p:nvSpPr>
        <p:spPr>
          <a:xfrm>
            <a:off x="5417394" y="496681"/>
            <a:ext cx="5196641" cy="976233"/>
          </a:xfrm>
          <a:prstGeom prst="rect">
            <a:avLst/>
          </a:prstGeom>
          <a:solidFill>
            <a:srgbClr val="7635F8"/>
          </a:solidFill>
          <a:ln>
            <a:noFill/>
          </a:ln>
        </p:spPr>
        <p:txBody>
          <a:bodyPr spcFirstLastPara="1" wrap="square" lIns="91425" tIns="45675" rIns="91425" bIns="45675" anchor="ctr" anchorCtr="0">
            <a:noAutofit/>
          </a:bodyPr>
          <a:lstStyle/>
          <a:p>
            <a:pPr algn="ctr"/>
            <a:r>
              <a:rPr lang="en-IN" sz="2801" b="1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Cost for 7 Days 2,80,000 + 9,600 Production + GST</a:t>
            </a:r>
            <a:endParaRPr sz="2801" b="1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55572378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10">
            <a:extLst>
              <a:ext uri="{FF2B5EF4-FFF2-40B4-BE49-F238E27FC236}">
                <a16:creationId xmlns:a16="http://schemas.microsoft.com/office/drawing/2014/main" id="{19014315-D293-5C39-F05A-F9C84A4CBCE5}"/>
              </a:ext>
            </a:extLst>
          </p:cNvPr>
          <p:cNvSpPr/>
          <p:nvPr/>
        </p:nvSpPr>
        <p:spPr>
          <a:xfrm>
            <a:off x="16031429" y="204110"/>
            <a:ext cx="1227871" cy="1101363"/>
          </a:xfrm>
          <a:custGeom>
            <a:avLst/>
            <a:gdLst/>
            <a:ahLst/>
            <a:cxnLst/>
            <a:rect l="l" t="t" r="r" b="b"/>
            <a:pathLst>
              <a:path w="1227871" h="1101363">
                <a:moveTo>
                  <a:pt x="0" y="0"/>
                </a:moveTo>
                <a:lnTo>
                  <a:pt x="1227871" y="0"/>
                </a:lnTo>
                <a:lnTo>
                  <a:pt x="1227871" y="1101362"/>
                </a:lnTo>
                <a:lnTo>
                  <a:pt x="0" y="110136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IN"/>
          </a:p>
        </p:txBody>
      </p:sp>
      <p:sp>
        <p:nvSpPr>
          <p:cNvPr id="3" name="Freeform 11">
            <a:extLst>
              <a:ext uri="{FF2B5EF4-FFF2-40B4-BE49-F238E27FC236}">
                <a16:creationId xmlns:a16="http://schemas.microsoft.com/office/drawing/2014/main" id="{E711CDDA-947D-A09D-4D35-4A36206F7118}"/>
              </a:ext>
            </a:extLst>
          </p:cNvPr>
          <p:cNvSpPr/>
          <p:nvPr/>
        </p:nvSpPr>
        <p:spPr>
          <a:xfrm>
            <a:off x="127710" y="3162310"/>
            <a:ext cx="239002" cy="3776239"/>
          </a:xfrm>
          <a:custGeom>
            <a:avLst/>
            <a:gdLst/>
            <a:ahLst/>
            <a:cxnLst/>
            <a:rect l="l" t="t" r="r" b="b"/>
            <a:pathLst>
              <a:path w="239002" h="3776239">
                <a:moveTo>
                  <a:pt x="0" y="0"/>
                </a:moveTo>
                <a:lnTo>
                  <a:pt x="239003" y="0"/>
                </a:lnTo>
                <a:lnTo>
                  <a:pt x="239003" y="3776238"/>
                </a:lnTo>
                <a:lnTo>
                  <a:pt x="0" y="377623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IN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DD82833-9FBB-C0A1-9DB9-A060EF33ECA3}"/>
              </a:ext>
            </a:extLst>
          </p:cNvPr>
          <p:cNvSpPr txBox="1"/>
          <p:nvPr/>
        </p:nvSpPr>
        <p:spPr>
          <a:xfrm>
            <a:off x="15759510" y="9896474"/>
            <a:ext cx="255897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buNone/>
            </a:pPr>
            <a:r>
              <a:rPr lang="en-US" sz="1800" b="1" i="0" u="none" strike="noStrike" dirty="0">
                <a:effectLst/>
                <a:latin typeface="Calibri" panose="020F0502020204030204" pitchFamily="34" charset="0"/>
                <a:hlinkClick r:id="rId5"/>
              </a:rPr>
              <a:t>www.themediaant.com</a:t>
            </a:r>
            <a:endParaRPr lang="en-IN" dirty="0"/>
          </a:p>
        </p:txBody>
      </p:sp>
      <p:sp>
        <p:nvSpPr>
          <p:cNvPr id="5" name="Freeform 2">
            <a:extLst>
              <a:ext uri="{FF2B5EF4-FFF2-40B4-BE49-F238E27FC236}">
                <a16:creationId xmlns:a16="http://schemas.microsoft.com/office/drawing/2014/main" id="{58C6B4E0-7281-6679-0944-CEF942D0BD0D}"/>
              </a:ext>
            </a:extLst>
          </p:cNvPr>
          <p:cNvSpPr/>
          <p:nvPr/>
        </p:nvSpPr>
        <p:spPr>
          <a:xfrm>
            <a:off x="16031429" y="204110"/>
            <a:ext cx="1227871" cy="1101363"/>
          </a:xfrm>
          <a:custGeom>
            <a:avLst/>
            <a:gdLst/>
            <a:ahLst/>
            <a:cxnLst/>
            <a:rect l="l" t="t" r="r" b="b"/>
            <a:pathLst>
              <a:path w="1227871" h="1101363">
                <a:moveTo>
                  <a:pt x="0" y="0"/>
                </a:moveTo>
                <a:lnTo>
                  <a:pt x="1227871" y="0"/>
                </a:lnTo>
                <a:lnTo>
                  <a:pt x="1227871" y="1101362"/>
                </a:lnTo>
                <a:lnTo>
                  <a:pt x="0" y="110136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IN"/>
          </a:p>
        </p:txBody>
      </p:sp>
      <p:grpSp>
        <p:nvGrpSpPr>
          <p:cNvPr id="6" name="Group 6">
            <a:extLst>
              <a:ext uri="{FF2B5EF4-FFF2-40B4-BE49-F238E27FC236}">
                <a16:creationId xmlns:a16="http://schemas.microsoft.com/office/drawing/2014/main" id="{930A9BF4-94D1-2864-4BCC-7586A9F3727F}"/>
              </a:ext>
            </a:extLst>
          </p:cNvPr>
          <p:cNvGrpSpPr/>
          <p:nvPr/>
        </p:nvGrpSpPr>
        <p:grpSpPr>
          <a:xfrm>
            <a:off x="1503759" y="9244012"/>
            <a:ext cx="15280481" cy="652462"/>
            <a:chOff x="0" y="0"/>
            <a:chExt cx="20373975" cy="869950"/>
          </a:xfrm>
        </p:grpSpPr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6298C99B-9A36-9D2C-C701-A26C654A9916}"/>
                </a:ext>
              </a:extLst>
            </p:cNvPr>
            <p:cNvSpPr/>
            <p:nvPr/>
          </p:nvSpPr>
          <p:spPr>
            <a:xfrm>
              <a:off x="0" y="0"/>
              <a:ext cx="20373975" cy="869950"/>
            </a:xfrm>
            <a:custGeom>
              <a:avLst/>
              <a:gdLst/>
              <a:ahLst/>
              <a:cxnLst/>
              <a:rect l="l" t="t" r="r" b="b"/>
              <a:pathLst>
                <a:path w="20373975" h="869950">
                  <a:moveTo>
                    <a:pt x="0" y="69596"/>
                  </a:moveTo>
                  <a:cubicBezTo>
                    <a:pt x="0" y="31115"/>
                    <a:pt x="31115" y="0"/>
                    <a:pt x="69596" y="0"/>
                  </a:cubicBezTo>
                  <a:lnTo>
                    <a:pt x="20304379" y="0"/>
                  </a:lnTo>
                  <a:cubicBezTo>
                    <a:pt x="20342861" y="0"/>
                    <a:pt x="20373975" y="31115"/>
                    <a:pt x="20373975" y="69596"/>
                  </a:cubicBezTo>
                  <a:lnTo>
                    <a:pt x="20373975" y="800354"/>
                  </a:lnTo>
                  <a:cubicBezTo>
                    <a:pt x="20373975" y="838835"/>
                    <a:pt x="20342861" y="869950"/>
                    <a:pt x="20304379" y="869950"/>
                  </a:cubicBezTo>
                  <a:lnTo>
                    <a:pt x="69596" y="869950"/>
                  </a:lnTo>
                  <a:cubicBezTo>
                    <a:pt x="31115" y="869950"/>
                    <a:pt x="0" y="838835"/>
                    <a:pt x="0" y="800354"/>
                  </a:cubicBezTo>
                  <a:close/>
                </a:path>
              </a:pathLst>
            </a:custGeom>
            <a:solidFill>
              <a:srgbClr val="F1EEFF"/>
            </a:solidFill>
          </p:spPr>
          <p:txBody>
            <a:bodyPr/>
            <a:lstStyle/>
            <a:p>
              <a:endParaRPr lang="en-IN"/>
            </a:p>
          </p:txBody>
        </p:sp>
      </p:grpSp>
      <p:sp>
        <p:nvSpPr>
          <p:cNvPr id="8" name="Freeform 11">
            <a:extLst>
              <a:ext uri="{FF2B5EF4-FFF2-40B4-BE49-F238E27FC236}">
                <a16:creationId xmlns:a16="http://schemas.microsoft.com/office/drawing/2014/main" id="{8D78175D-9FA4-174F-6269-64632082686A}"/>
              </a:ext>
            </a:extLst>
          </p:cNvPr>
          <p:cNvSpPr/>
          <p:nvPr/>
        </p:nvSpPr>
        <p:spPr>
          <a:xfrm>
            <a:off x="4425613" y="320425"/>
            <a:ext cx="616503" cy="629085"/>
          </a:xfrm>
          <a:custGeom>
            <a:avLst/>
            <a:gdLst/>
            <a:ahLst/>
            <a:cxnLst/>
            <a:rect l="l" t="t" r="r" b="b"/>
            <a:pathLst>
              <a:path w="616503" h="629085">
                <a:moveTo>
                  <a:pt x="0" y="0"/>
                </a:moveTo>
                <a:lnTo>
                  <a:pt x="616503" y="0"/>
                </a:lnTo>
                <a:lnTo>
                  <a:pt x="616503" y="629085"/>
                </a:lnTo>
                <a:lnTo>
                  <a:pt x="0" y="62908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IN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EA9DB50-32F3-4516-DF4B-2CFEE1774E42}"/>
              </a:ext>
            </a:extLst>
          </p:cNvPr>
          <p:cNvSpPr txBox="1"/>
          <p:nvPr/>
        </p:nvSpPr>
        <p:spPr>
          <a:xfrm rot="2917132">
            <a:off x="3879044" y="4357987"/>
            <a:ext cx="483998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buNone/>
            </a:pPr>
            <a:r>
              <a:rPr lang="en-IN" sz="1800" b="1" i="0" u="none" strike="noStrike" dirty="0">
                <a:solidFill>
                  <a:srgbClr val="FFFFFF"/>
                </a:solidFill>
                <a:effectLst/>
                <a:latin typeface="Corbel" panose="020B0503020204020204" pitchFamily="34" charset="0"/>
              </a:rPr>
              <a:t>Towards Pier Junction</a:t>
            </a:r>
            <a:endParaRPr lang="en-IN" b="0" dirty="0">
              <a:effectLst/>
            </a:endParaRPr>
          </a:p>
          <a:p>
            <a:pPr>
              <a:buNone/>
            </a:pPr>
            <a:br>
              <a:rPr lang="en-IN" dirty="0"/>
            </a:br>
            <a:endParaRPr lang="en-IN" dirty="0"/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0BBAED7D-7C50-4A56-566B-158140E44E9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35241" y="103793"/>
            <a:ext cx="4023709" cy="1347333"/>
          </a:xfrm>
          <a:prstGeom prst="rect">
            <a:avLst/>
          </a:prstGeom>
        </p:spPr>
      </p:pic>
      <p:pic>
        <p:nvPicPr>
          <p:cNvPr id="9" name="Picture 8" descr="A diagram of a baggage handling area&#10;&#10;Description automatically generated">
            <a:extLst>
              <a:ext uri="{FF2B5EF4-FFF2-40B4-BE49-F238E27FC236}">
                <a16:creationId xmlns:a16="http://schemas.microsoft.com/office/drawing/2014/main" id="{F0A15DA0-0437-010D-1776-05EBC50CBD48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50466" y="1621429"/>
            <a:ext cx="1218706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339956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7">
          <a:extLst>
            <a:ext uri="{FF2B5EF4-FFF2-40B4-BE49-F238E27FC236}">
              <a16:creationId xmlns:a16="http://schemas.microsoft.com/office/drawing/2014/main" id="{0F6DD3E9-C68B-372B-DCF2-D84DBD369F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7">
            <a:extLst>
              <a:ext uri="{FF2B5EF4-FFF2-40B4-BE49-F238E27FC236}">
                <a16:creationId xmlns:a16="http://schemas.microsoft.com/office/drawing/2014/main" id="{2638C7B7-5346-668B-AB5B-DD8FC436E0B0}"/>
              </a:ext>
            </a:extLst>
          </p:cNvPr>
          <p:cNvGrpSpPr/>
          <p:nvPr/>
        </p:nvGrpSpPr>
        <p:grpSpPr>
          <a:xfrm>
            <a:off x="3505200" y="8617459"/>
            <a:ext cx="11963400" cy="949171"/>
            <a:chOff x="0" y="0"/>
            <a:chExt cx="20373975" cy="869950"/>
          </a:xfrm>
        </p:grpSpPr>
        <p:sp>
          <p:nvSpPr>
            <p:cNvPr id="8" name="Freeform 8">
              <a:extLst>
                <a:ext uri="{FF2B5EF4-FFF2-40B4-BE49-F238E27FC236}">
                  <a16:creationId xmlns:a16="http://schemas.microsoft.com/office/drawing/2014/main" id="{5BD82439-9324-8BB8-FB10-E306AD2DB9DA}"/>
                </a:ext>
              </a:extLst>
            </p:cNvPr>
            <p:cNvSpPr/>
            <p:nvPr/>
          </p:nvSpPr>
          <p:spPr>
            <a:xfrm>
              <a:off x="0" y="0"/>
              <a:ext cx="20373975" cy="869950"/>
            </a:xfrm>
            <a:custGeom>
              <a:avLst/>
              <a:gdLst/>
              <a:ahLst/>
              <a:cxnLst/>
              <a:rect l="l" t="t" r="r" b="b"/>
              <a:pathLst>
                <a:path w="20373975" h="869950">
                  <a:moveTo>
                    <a:pt x="0" y="69596"/>
                  </a:moveTo>
                  <a:cubicBezTo>
                    <a:pt x="0" y="31115"/>
                    <a:pt x="31115" y="0"/>
                    <a:pt x="69596" y="0"/>
                  </a:cubicBezTo>
                  <a:lnTo>
                    <a:pt x="20304379" y="0"/>
                  </a:lnTo>
                  <a:cubicBezTo>
                    <a:pt x="20342861" y="0"/>
                    <a:pt x="20373975" y="31115"/>
                    <a:pt x="20373975" y="69596"/>
                  </a:cubicBezTo>
                  <a:lnTo>
                    <a:pt x="20373975" y="800354"/>
                  </a:lnTo>
                  <a:cubicBezTo>
                    <a:pt x="20373975" y="838835"/>
                    <a:pt x="20342861" y="869950"/>
                    <a:pt x="20304379" y="869950"/>
                  </a:cubicBezTo>
                  <a:lnTo>
                    <a:pt x="69596" y="869950"/>
                  </a:lnTo>
                  <a:cubicBezTo>
                    <a:pt x="31115" y="869950"/>
                    <a:pt x="0" y="838835"/>
                    <a:pt x="0" y="800354"/>
                  </a:cubicBezTo>
                  <a:close/>
                </a:path>
              </a:pathLst>
            </a:custGeom>
            <a:solidFill>
              <a:srgbClr val="F1EEFF"/>
            </a:solidFill>
          </p:spPr>
          <p:txBody>
            <a:bodyPr/>
            <a:lstStyle/>
            <a:p>
              <a:endParaRPr lang="en-IN"/>
            </a:p>
          </p:txBody>
        </p:sp>
      </p:grpSp>
      <p:sp>
        <p:nvSpPr>
          <p:cNvPr id="4" name="Freeform 10">
            <a:extLst>
              <a:ext uri="{FF2B5EF4-FFF2-40B4-BE49-F238E27FC236}">
                <a16:creationId xmlns:a16="http://schemas.microsoft.com/office/drawing/2014/main" id="{F6521405-A583-5C40-1617-CBDBE39532BE}"/>
              </a:ext>
            </a:extLst>
          </p:cNvPr>
          <p:cNvSpPr/>
          <p:nvPr/>
        </p:nvSpPr>
        <p:spPr>
          <a:xfrm>
            <a:off x="16031429" y="204110"/>
            <a:ext cx="1227871" cy="1101363"/>
          </a:xfrm>
          <a:custGeom>
            <a:avLst/>
            <a:gdLst/>
            <a:ahLst/>
            <a:cxnLst/>
            <a:rect l="l" t="t" r="r" b="b"/>
            <a:pathLst>
              <a:path w="1227871" h="1101363">
                <a:moveTo>
                  <a:pt x="0" y="0"/>
                </a:moveTo>
                <a:lnTo>
                  <a:pt x="1227871" y="0"/>
                </a:lnTo>
                <a:lnTo>
                  <a:pt x="1227871" y="1101362"/>
                </a:lnTo>
                <a:lnTo>
                  <a:pt x="0" y="110136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IN"/>
          </a:p>
        </p:txBody>
      </p:sp>
      <p:sp>
        <p:nvSpPr>
          <p:cNvPr id="5" name="Freeform 11">
            <a:extLst>
              <a:ext uri="{FF2B5EF4-FFF2-40B4-BE49-F238E27FC236}">
                <a16:creationId xmlns:a16="http://schemas.microsoft.com/office/drawing/2014/main" id="{F9E8D737-E0D4-1C52-536D-24F9D5FDE284}"/>
              </a:ext>
            </a:extLst>
          </p:cNvPr>
          <p:cNvSpPr/>
          <p:nvPr/>
        </p:nvSpPr>
        <p:spPr>
          <a:xfrm>
            <a:off x="127710" y="3162310"/>
            <a:ext cx="239002" cy="3776239"/>
          </a:xfrm>
          <a:custGeom>
            <a:avLst/>
            <a:gdLst/>
            <a:ahLst/>
            <a:cxnLst/>
            <a:rect l="l" t="t" r="r" b="b"/>
            <a:pathLst>
              <a:path w="239002" h="3776239">
                <a:moveTo>
                  <a:pt x="0" y="0"/>
                </a:moveTo>
                <a:lnTo>
                  <a:pt x="239003" y="0"/>
                </a:lnTo>
                <a:lnTo>
                  <a:pt x="239003" y="3776238"/>
                </a:lnTo>
                <a:lnTo>
                  <a:pt x="0" y="377623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IN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07E6EB9-04EC-DBB2-5B25-4944B227A69F}"/>
              </a:ext>
            </a:extLst>
          </p:cNvPr>
          <p:cNvSpPr txBox="1"/>
          <p:nvPr/>
        </p:nvSpPr>
        <p:spPr>
          <a:xfrm>
            <a:off x="15759510" y="9896474"/>
            <a:ext cx="255897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buNone/>
            </a:pPr>
            <a:r>
              <a:rPr lang="en-US" sz="1800" b="1" i="0" u="none" strike="noStrike" dirty="0">
                <a:effectLst/>
                <a:latin typeface="Calibri" panose="020F0502020204030204" pitchFamily="34" charset="0"/>
                <a:hlinkClick r:id="rId5"/>
              </a:rPr>
              <a:t>www.themediaant.com</a:t>
            </a:r>
            <a:endParaRPr lang="en-IN" dirty="0"/>
          </a:p>
        </p:txBody>
      </p:sp>
      <p:sp>
        <p:nvSpPr>
          <p:cNvPr id="11" name="Google Shape;301;p11">
            <a:extLst>
              <a:ext uri="{FF2B5EF4-FFF2-40B4-BE49-F238E27FC236}">
                <a16:creationId xmlns:a16="http://schemas.microsoft.com/office/drawing/2014/main" id="{743FA8C8-801F-1221-108D-CEA3A6A2E6B8}"/>
              </a:ext>
            </a:extLst>
          </p:cNvPr>
          <p:cNvSpPr/>
          <p:nvPr/>
        </p:nvSpPr>
        <p:spPr>
          <a:xfrm>
            <a:off x="1" y="501444"/>
            <a:ext cx="5196641" cy="976233"/>
          </a:xfrm>
          <a:prstGeom prst="rect">
            <a:avLst/>
          </a:prstGeom>
          <a:solidFill>
            <a:srgbClr val="7635F8"/>
          </a:solidFill>
          <a:ln>
            <a:noFill/>
          </a:ln>
        </p:spPr>
        <p:txBody>
          <a:bodyPr spcFirstLastPara="1" wrap="square" lIns="91425" tIns="45675" rIns="91425" bIns="45675" anchor="ctr" anchorCtr="0">
            <a:noAutofit/>
          </a:bodyPr>
          <a:lstStyle/>
          <a:p>
            <a:pPr algn="ctr"/>
            <a:r>
              <a:rPr lang="en-IN" sz="2801" b="1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Cost Per Month 18,00,000 + GST</a:t>
            </a:r>
            <a:endParaRPr sz="2801" b="1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5045868-7F84-3050-534A-C29F137BF925}"/>
              </a:ext>
            </a:extLst>
          </p:cNvPr>
          <p:cNvSpPr txBox="1"/>
          <p:nvPr/>
        </p:nvSpPr>
        <p:spPr>
          <a:xfrm>
            <a:off x="3626842" y="8619555"/>
            <a:ext cx="11720115" cy="9491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24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International + Domestic Arrivals, Baggage Hall &amp; Arrival Exit , Unit – 30 Size – 16X4, Digital Totems, Loop – 10 Seconds every 2 mins </a:t>
            </a:r>
            <a:endParaRPr lang="en-US" sz="2400" dirty="0"/>
          </a:p>
        </p:txBody>
      </p:sp>
      <p:pic>
        <p:nvPicPr>
          <p:cNvPr id="9" name="Content Placeholder 4">
            <a:extLst>
              <a:ext uri="{FF2B5EF4-FFF2-40B4-BE49-F238E27FC236}">
                <a16:creationId xmlns:a16="http://schemas.microsoft.com/office/drawing/2014/main" id="{C76D100A-901E-D69E-DCD6-186CB993349D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31" b="8316"/>
          <a:stretch>
            <a:fillRect/>
          </a:stretch>
        </p:blipFill>
        <p:spPr>
          <a:xfrm>
            <a:off x="3634190" y="1750018"/>
            <a:ext cx="11734790" cy="6600821"/>
          </a:xfrm>
          <a:prstGeom prst="rect">
            <a:avLst/>
          </a:prstGeom>
          <a:noFill/>
        </p:spPr>
      </p:pic>
      <p:sp>
        <p:nvSpPr>
          <p:cNvPr id="12" name="Google Shape;301;p11">
            <a:extLst>
              <a:ext uri="{FF2B5EF4-FFF2-40B4-BE49-F238E27FC236}">
                <a16:creationId xmlns:a16="http://schemas.microsoft.com/office/drawing/2014/main" id="{13E3F3C3-99B6-12C2-4257-FF102BEC9ED4}"/>
              </a:ext>
            </a:extLst>
          </p:cNvPr>
          <p:cNvSpPr/>
          <p:nvPr/>
        </p:nvSpPr>
        <p:spPr>
          <a:xfrm>
            <a:off x="5334000" y="501444"/>
            <a:ext cx="5196641" cy="976233"/>
          </a:xfrm>
          <a:prstGeom prst="rect">
            <a:avLst/>
          </a:prstGeom>
          <a:solidFill>
            <a:srgbClr val="7635F8"/>
          </a:solidFill>
          <a:ln>
            <a:noFill/>
          </a:ln>
        </p:spPr>
        <p:txBody>
          <a:bodyPr spcFirstLastPara="1" wrap="square" lIns="91425" tIns="45675" rIns="91425" bIns="45675" anchor="ctr" anchorCtr="0">
            <a:noAutofit/>
          </a:bodyPr>
          <a:lstStyle/>
          <a:p>
            <a:pPr algn="ctr"/>
            <a:r>
              <a:rPr lang="en-IN" sz="2801" b="1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Cost For 7 Days 4,20,000 + GST</a:t>
            </a:r>
            <a:endParaRPr sz="2801" b="1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0359540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7">
          <a:extLst>
            <a:ext uri="{FF2B5EF4-FFF2-40B4-BE49-F238E27FC236}">
              <a16:creationId xmlns:a16="http://schemas.microsoft.com/office/drawing/2014/main" id="{AF4E51D3-868D-59B3-ED47-88BC91944C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1" name="Google Shape;591;p36">
            <a:extLst>
              <a:ext uri="{FF2B5EF4-FFF2-40B4-BE49-F238E27FC236}">
                <a16:creationId xmlns:a16="http://schemas.microsoft.com/office/drawing/2014/main" id="{65A63A8D-B518-F8B3-CE3C-EAE9ADB60224}"/>
              </a:ext>
            </a:extLst>
          </p:cNvPr>
          <p:cNvSpPr txBox="1"/>
          <p:nvPr/>
        </p:nvSpPr>
        <p:spPr>
          <a:xfrm>
            <a:off x="2682601" y="2183189"/>
            <a:ext cx="12922794" cy="6278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2400" b="1" u="sng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COMMERCIALS SUMMARY </a:t>
            </a:r>
            <a:endParaRPr sz="2700" u="sng" dirty="0"/>
          </a:p>
        </p:txBody>
      </p:sp>
      <p:sp>
        <p:nvSpPr>
          <p:cNvPr id="4" name="Freeform 10">
            <a:extLst>
              <a:ext uri="{FF2B5EF4-FFF2-40B4-BE49-F238E27FC236}">
                <a16:creationId xmlns:a16="http://schemas.microsoft.com/office/drawing/2014/main" id="{DDF15767-14A2-723A-DDDB-98824EEA1F75}"/>
              </a:ext>
            </a:extLst>
          </p:cNvPr>
          <p:cNvSpPr/>
          <p:nvPr/>
        </p:nvSpPr>
        <p:spPr>
          <a:xfrm>
            <a:off x="16031429" y="204110"/>
            <a:ext cx="1227871" cy="1101363"/>
          </a:xfrm>
          <a:custGeom>
            <a:avLst/>
            <a:gdLst/>
            <a:ahLst/>
            <a:cxnLst/>
            <a:rect l="l" t="t" r="r" b="b"/>
            <a:pathLst>
              <a:path w="1227871" h="1101363">
                <a:moveTo>
                  <a:pt x="0" y="0"/>
                </a:moveTo>
                <a:lnTo>
                  <a:pt x="1227871" y="0"/>
                </a:lnTo>
                <a:lnTo>
                  <a:pt x="1227871" y="1101362"/>
                </a:lnTo>
                <a:lnTo>
                  <a:pt x="0" y="110136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5" name="Freeform 11">
            <a:extLst>
              <a:ext uri="{FF2B5EF4-FFF2-40B4-BE49-F238E27FC236}">
                <a16:creationId xmlns:a16="http://schemas.microsoft.com/office/drawing/2014/main" id="{986D3775-C4F0-A905-B108-3E852CD18EB2}"/>
              </a:ext>
            </a:extLst>
          </p:cNvPr>
          <p:cNvSpPr/>
          <p:nvPr/>
        </p:nvSpPr>
        <p:spPr>
          <a:xfrm>
            <a:off x="127710" y="3162310"/>
            <a:ext cx="239002" cy="3776239"/>
          </a:xfrm>
          <a:custGeom>
            <a:avLst/>
            <a:gdLst/>
            <a:ahLst/>
            <a:cxnLst/>
            <a:rect l="l" t="t" r="r" b="b"/>
            <a:pathLst>
              <a:path w="239002" h="3776239">
                <a:moveTo>
                  <a:pt x="0" y="0"/>
                </a:moveTo>
                <a:lnTo>
                  <a:pt x="239003" y="0"/>
                </a:lnTo>
                <a:lnTo>
                  <a:pt x="239003" y="3776238"/>
                </a:lnTo>
                <a:lnTo>
                  <a:pt x="0" y="377623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48C7967-ADFD-C7A5-D8A4-A0E3DAA5769D}"/>
              </a:ext>
            </a:extLst>
          </p:cNvPr>
          <p:cNvSpPr txBox="1"/>
          <p:nvPr/>
        </p:nvSpPr>
        <p:spPr>
          <a:xfrm>
            <a:off x="15759510" y="9896474"/>
            <a:ext cx="255897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buNone/>
            </a:pPr>
            <a:r>
              <a:rPr lang="en-US" sz="1800" b="1" i="0" u="none" strike="noStrike" dirty="0">
                <a:effectLst/>
                <a:latin typeface="Calibri" panose="020F0502020204030204" pitchFamily="34" charset="0"/>
                <a:hlinkClick r:id="rId5"/>
              </a:rPr>
              <a:t>www.themediaant.com</a:t>
            </a:r>
            <a:endParaRPr lang="en-IN" dirty="0"/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DFDBAFB6-9426-502B-6FDC-48239436FEC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88613244"/>
              </p:ext>
            </p:extLst>
          </p:nvPr>
        </p:nvGraphicFramePr>
        <p:xfrm>
          <a:off x="773473" y="2844361"/>
          <a:ext cx="16741050" cy="5791200"/>
        </p:xfrm>
        <a:graphic>
          <a:graphicData uri="http://schemas.openxmlformats.org/drawingml/2006/table">
            <a:tbl>
              <a:tblPr/>
              <a:tblGrid>
                <a:gridCol w="1819679">
                  <a:extLst>
                    <a:ext uri="{9D8B030D-6E8A-4147-A177-3AD203B41FA5}">
                      <a16:colId xmlns:a16="http://schemas.microsoft.com/office/drawing/2014/main" val="2694484610"/>
                    </a:ext>
                  </a:extLst>
                </a:gridCol>
                <a:gridCol w="4589637">
                  <a:extLst>
                    <a:ext uri="{9D8B030D-6E8A-4147-A177-3AD203B41FA5}">
                      <a16:colId xmlns:a16="http://schemas.microsoft.com/office/drawing/2014/main" val="1984798778"/>
                    </a:ext>
                  </a:extLst>
                </a:gridCol>
                <a:gridCol w="1819679">
                  <a:extLst>
                    <a:ext uri="{9D8B030D-6E8A-4147-A177-3AD203B41FA5}">
                      <a16:colId xmlns:a16="http://schemas.microsoft.com/office/drawing/2014/main" val="4278447779"/>
                    </a:ext>
                  </a:extLst>
                </a:gridCol>
                <a:gridCol w="2769959">
                  <a:extLst>
                    <a:ext uri="{9D8B030D-6E8A-4147-A177-3AD203B41FA5}">
                      <a16:colId xmlns:a16="http://schemas.microsoft.com/office/drawing/2014/main" val="2741145925"/>
                    </a:ext>
                  </a:extLst>
                </a:gridCol>
                <a:gridCol w="2871048">
                  <a:extLst>
                    <a:ext uri="{9D8B030D-6E8A-4147-A177-3AD203B41FA5}">
                      <a16:colId xmlns:a16="http://schemas.microsoft.com/office/drawing/2014/main" val="1666820583"/>
                    </a:ext>
                  </a:extLst>
                </a:gridCol>
                <a:gridCol w="2871048">
                  <a:extLst>
                    <a:ext uri="{9D8B030D-6E8A-4147-A177-3AD203B41FA5}">
                      <a16:colId xmlns:a16="http://schemas.microsoft.com/office/drawing/2014/main" val="2573785872"/>
                    </a:ext>
                  </a:extLst>
                </a:gridCol>
              </a:tblGrid>
              <a:tr h="2120942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IN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Cochin Airport</a:t>
                      </a:r>
                      <a:endParaRPr lang="en-IN" sz="2400" b="1" dirty="0">
                        <a:effectLst/>
                        <a:latin typeface="+mn-lt"/>
                      </a:endParaRPr>
                    </a:p>
                  </a:txBody>
                  <a:tcPr marL="6852" marR="6852" marT="6852" marB="41114" anchor="ctr">
                    <a:lnL w="1015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5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15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15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2F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IN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Package</a:t>
                      </a:r>
                      <a:endParaRPr lang="en-IN" sz="2400" b="1" dirty="0">
                        <a:effectLst/>
                        <a:latin typeface="+mn-lt"/>
                      </a:endParaRPr>
                    </a:p>
                  </a:txBody>
                  <a:tcPr marL="6852" marR="6852" marT="6852" marB="41114" anchor="ctr">
                    <a:lnL w="1015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5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15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15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2F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Size of each Screen</a:t>
                      </a:r>
                      <a:endParaRPr lang="en-US" sz="2400" b="1" dirty="0">
                        <a:effectLst/>
                        <a:latin typeface="+mn-lt"/>
                      </a:endParaRPr>
                    </a:p>
                  </a:txBody>
                  <a:tcPr marL="6852" marR="6852" marT="6852" marB="41114" anchor="ctr">
                    <a:lnL w="1015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5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15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15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2F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Count of Screens </a:t>
                      </a:r>
                      <a:br>
                        <a:rPr lang="en-US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</a:br>
                      <a:r>
                        <a:rPr lang="en-US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by Airport</a:t>
                      </a:r>
                      <a:endParaRPr lang="en-US" sz="2400" b="1" dirty="0">
                        <a:effectLst/>
                        <a:latin typeface="+mn-lt"/>
                      </a:endParaRPr>
                    </a:p>
                  </a:txBody>
                  <a:tcPr marL="6852" marR="6852" marT="6852" marB="41114" anchor="ctr">
                    <a:lnL w="1015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5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15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15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2F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IN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Loop Length</a:t>
                      </a:r>
                      <a:endParaRPr lang="en-IN" sz="2400" b="1" dirty="0">
                        <a:effectLst/>
                        <a:latin typeface="+mn-lt"/>
                      </a:endParaRPr>
                    </a:p>
                  </a:txBody>
                  <a:tcPr marL="6852" marR="6852" marT="6852" marB="41114" anchor="ctr">
                    <a:lnL w="1015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5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15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15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2F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2400" b="1" dirty="0">
                          <a:effectLst/>
                          <a:latin typeface="+mn-lt"/>
                        </a:rPr>
                        <a:t>Package Price </a:t>
                      </a:r>
                    </a:p>
                  </a:txBody>
                  <a:tcPr marL="6852" marR="6852" marT="6852" marB="41114" anchor="ctr">
                    <a:lnL w="1015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5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15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15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2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2644387"/>
                  </a:ext>
                </a:extLst>
              </a:tr>
              <a:tr h="1835129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IN" sz="2000" dirty="0">
                          <a:effectLst/>
                          <a:latin typeface="+mn-lt"/>
                        </a:rPr>
                        <a:t>International Arrivals</a:t>
                      </a:r>
                    </a:p>
                  </a:txBody>
                  <a:tcPr marL="6852" marR="6852" marT="6852" marB="41114" anchor="ctr">
                    <a:lnL w="1015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5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15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15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2FC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2000" dirty="0">
                          <a:effectLst/>
                          <a:latin typeface="+mn-lt"/>
                        </a:rPr>
                        <a:t>Digital Totems</a:t>
                      </a:r>
                    </a:p>
                  </a:txBody>
                  <a:tcPr marL="6852" marR="6852" marT="6852" marB="41114" anchor="ctr">
                    <a:lnL w="1015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5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15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15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2F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IN" sz="2000" dirty="0">
                          <a:effectLst/>
                          <a:latin typeface="+mn-lt"/>
                        </a:rPr>
                        <a:t>75 inches</a:t>
                      </a:r>
                    </a:p>
                  </a:txBody>
                  <a:tcPr marL="6852" marR="6852" marT="6852" marB="41114" anchor="ctr">
                    <a:lnL w="1015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5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15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15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2F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IN" sz="2000" dirty="0">
                          <a:effectLst/>
                          <a:latin typeface="+mn-lt"/>
                        </a:rPr>
                        <a:t>14 Units</a:t>
                      </a:r>
                    </a:p>
                  </a:txBody>
                  <a:tcPr marL="6852" marR="6852" marT="6852" marB="41114" anchor="ctr">
                    <a:lnL w="1015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5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15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15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2F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IN" sz="2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10secs every 2 mins</a:t>
                      </a:r>
                      <a:endParaRPr lang="en-IN" sz="2000">
                        <a:effectLst/>
                        <a:latin typeface="+mn-lt"/>
                      </a:endParaRPr>
                    </a:p>
                  </a:txBody>
                  <a:tcPr marL="6852" marR="6852" marT="6852" marB="41114" anchor="ctr">
                    <a:lnL w="1015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5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15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15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2FC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IN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 DAYS – 4,20,000</a:t>
                      </a:r>
                    </a:p>
                    <a:p>
                      <a:pPr algn="ctr" rtl="0" fontAlgn="ctr">
                        <a:buNone/>
                      </a:pPr>
                      <a:r>
                        <a:rPr lang="en-IN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           </a:t>
                      </a:r>
                    </a:p>
                    <a:p>
                      <a:pPr algn="ctr" rtl="0" fontAlgn="ctr">
                        <a:buNone/>
                      </a:pPr>
                      <a:r>
                        <a:rPr lang="en-IN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30 DAYS- Rs.18,00,000 </a:t>
                      </a:r>
                      <a:endParaRPr lang="en-IN" sz="2000" dirty="0">
                        <a:effectLst/>
                        <a:latin typeface="+mn-lt"/>
                      </a:endParaRPr>
                    </a:p>
                  </a:txBody>
                  <a:tcPr marL="6852" marR="6852" marT="6852" marB="41114" anchor="ctr">
                    <a:lnL w="1015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5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15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15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2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12358470"/>
                  </a:ext>
                </a:extLst>
              </a:tr>
              <a:tr h="1835129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IN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Domestic </a:t>
                      </a:r>
                    </a:p>
                    <a:p>
                      <a:pPr algn="ctr" rtl="0" fontAlgn="ctr">
                        <a:buNone/>
                      </a:pPr>
                      <a:r>
                        <a:rPr lang="en-IN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Arrivals</a:t>
                      </a:r>
                    </a:p>
                    <a:p>
                      <a:pPr algn="ctr" rtl="0" fontAlgn="ctr">
                        <a:buNone/>
                      </a:pPr>
                      <a:endParaRPr lang="en-IN" sz="2000" dirty="0">
                        <a:effectLst/>
                        <a:latin typeface="+mn-lt"/>
                      </a:endParaRPr>
                    </a:p>
                  </a:txBody>
                  <a:tcPr marL="6852" marR="6852" marT="6852" marB="41114" anchor="ctr">
                    <a:lnL w="1015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5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15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15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2FC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IN" sz="2000" dirty="0">
                          <a:effectLst/>
                          <a:latin typeface="+mn-lt"/>
                        </a:rPr>
                        <a:t>75 inches</a:t>
                      </a:r>
                    </a:p>
                  </a:txBody>
                  <a:tcPr marL="6852" marR="6852" marT="6852" marB="41114" anchor="ctr">
                    <a:lnL w="1015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5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15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15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2F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IN" sz="2000" dirty="0">
                          <a:effectLst/>
                          <a:latin typeface="+mn-lt"/>
                        </a:rPr>
                        <a:t>16 Units</a:t>
                      </a:r>
                    </a:p>
                  </a:txBody>
                  <a:tcPr marL="6852" marR="6852" marT="6852" marB="41114" anchor="ctr">
                    <a:lnL w="1015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5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15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15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2F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IN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10secs every 2 mins</a:t>
                      </a:r>
                      <a:endParaRPr lang="en-IN" sz="2000" dirty="0">
                        <a:effectLst/>
                        <a:latin typeface="+mn-lt"/>
                      </a:endParaRPr>
                    </a:p>
                  </a:txBody>
                  <a:tcPr marL="6852" marR="6852" marT="6852" marB="41114" anchor="ctr">
                    <a:lnL w="1015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5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15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15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2FC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4965126"/>
                  </a:ext>
                </a:extLst>
              </a:tr>
            </a:tbl>
          </a:graphicData>
        </a:graphic>
      </p:graphicFrame>
      <p:pic>
        <p:nvPicPr>
          <p:cNvPr id="7" name="Picture 6">
            <a:extLst>
              <a:ext uri="{FF2B5EF4-FFF2-40B4-BE49-F238E27FC236}">
                <a16:creationId xmlns:a16="http://schemas.microsoft.com/office/drawing/2014/main" id="{1ADD4F7A-7EF4-74A3-0D9F-650D6769D36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8235" y="8668899"/>
            <a:ext cx="9669094" cy="68890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36DA7F09-CE76-6796-2DAD-47F3C369816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7710" y="332496"/>
            <a:ext cx="8370533" cy="1072989"/>
          </a:xfrm>
          <a:prstGeom prst="rect">
            <a:avLst/>
          </a:prstGeom>
        </p:spPr>
      </p:pic>
      <p:sp>
        <p:nvSpPr>
          <p:cNvPr id="11" name="Freeform 85">
            <a:extLst>
              <a:ext uri="{FF2B5EF4-FFF2-40B4-BE49-F238E27FC236}">
                <a16:creationId xmlns:a16="http://schemas.microsoft.com/office/drawing/2014/main" id="{5D93A53A-55C6-2396-6D50-FB4224F0BAB2}"/>
              </a:ext>
            </a:extLst>
          </p:cNvPr>
          <p:cNvSpPr/>
          <p:nvPr/>
        </p:nvSpPr>
        <p:spPr>
          <a:xfrm>
            <a:off x="8686800" y="23352"/>
            <a:ext cx="1744678" cy="1578933"/>
          </a:xfrm>
          <a:custGeom>
            <a:avLst/>
            <a:gdLst/>
            <a:ahLst/>
            <a:cxnLst/>
            <a:rect l="l" t="t" r="r" b="b"/>
            <a:pathLst>
              <a:path w="1744678" h="1578933">
                <a:moveTo>
                  <a:pt x="0" y="0"/>
                </a:moveTo>
                <a:lnTo>
                  <a:pt x="1744677" y="0"/>
                </a:lnTo>
                <a:lnTo>
                  <a:pt x="1744677" y="1578933"/>
                </a:lnTo>
                <a:lnTo>
                  <a:pt x="0" y="1578933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3327903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5">
          <a:extLst>
            <a:ext uri="{FF2B5EF4-FFF2-40B4-BE49-F238E27FC236}">
              <a16:creationId xmlns:a16="http://schemas.microsoft.com/office/drawing/2014/main" id="{341B5856-B676-9B1D-9B89-2FB54E55A1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10">
            <a:extLst>
              <a:ext uri="{FF2B5EF4-FFF2-40B4-BE49-F238E27FC236}">
                <a16:creationId xmlns:a16="http://schemas.microsoft.com/office/drawing/2014/main" id="{553B46BA-C44C-DFB7-C576-6AC93357FAC1}"/>
              </a:ext>
            </a:extLst>
          </p:cNvPr>
          <p:cNvSpPr/>
          <p:nvPr/>
        </p:nvSpPr>
        <p:spPr>
          <a:xfrm>
            <a:off x="16031429" y="204110"/>
            <a:ext cx="1227871" cy="1101363"/>
          </a:xfrm>
          <a:custGeom>
            <a:avLst/>
            <a:gdLst/>
            <a:ahLst/>
            <a:cxnLst/>
            <a:rect l="l" t="t" r="r" b="b"/>
            <a:pathLst>
              <a:path w="1227871" h="1101363">
                <a:moveTo>
                  <a:pt x="0" y="0"/>
                </a:moveTo>
                <a:lnTo>
                  <a:pt x="1227871" y="0"/>
                </a:lnTo>
                <a:lnTo>
                  <a:pt x="1227871" y="1101362"/>
                </a:lnTo>
                <a:lnTo>
                  <a:pt x="0" y="110136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IN"/>
          </a:p>
        </p:txBody>
      </p:sp>
      <p:sp>
        <p:nvSpPr>
          <p:cNvPr id="3" name="Freeform 11">
            <a:extLst>
              <a:ext uri="{FF2B5EF4-FFF2-40B4-BE49-F238E27FC236}">
                <a16:creationId xmlns:a16="http://schemas.microsoft.com/office/drawing/2014/main" id="{85557F27-7A61-31AC-CFBA-023E1C0BD8B9}"/>
              </a:ext>
            </a:extLst>
          </p:cNvPr>
          <p:cNvSpPr/>
          <p:nvPr/>
        </p:nvSpPr>
        <p:spPr>
          <a:xfrm>
            <a:off x="127710" y="3162310"/>
            <a:ext cx="239002" cy="3776239"/>
          </a:xfrm>
          <a:custGeom>
            <a:avLst/>
            <a:gdLst/>
            <a:ahLst/>
            <a:cxnLst/>
            <a:rect l="l" t="t" r="r" b="b"/>
            <a:pathLst>
              <a:path w="239002" h="3776239">
                <a:moveTo>
                  <a:pt x="0" y="0"/>
                </a:moveTo>
                <a:lnTo>
                  <a:pt x="239003" y="0"/>
                </a:lnTo>
                <a:lnTo>
                  <a:pt x="239003" y="3776238"/>
                </a:lnTo>
                <a:lnTo>
                  <a:pt x="0" y="377623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IN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8F76000-B38F-54BA-2492-25C346A81F7D}"/>
              </a:ext>
            </a:extLst>
          </p:cNvPr>
          <p:cNvSpPr txBox="1"/>
          <p:nvPr/>
        </p:nvSpPr>
        <p:spPr>
          <a:xfrm>
            <a:off x="15759510" y="9896474"/>
            <a:ext cx="255897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buNone/>
            </a:pPr>
            <a:r>
              <a:rPr lang="en-US" sz="1800" b="1" i="0" u="none" strike="noStrike" dirty="0">
                <a:effectLst/>
                <a:latin typeface="Calibri" panose="020F0502020204030204" pitchFamily="34" charset="0"/>
                <a:hlinkClick r:id="rId5"/>
              </a:rPr>
              <a:t>www.themediaant.com</a:t>
            </a:r>
            <a:endParaRPr lang="en-IN" dirty="0"/>
          </a:p>
        </p:txBody>
      </p:sp>
      <p:sp>
        <p:nvSpPr>
          <p:cNvPr id="5" name="Freeform 2">
            <a:extLst>
              <a:ext uri="{FF2B5EF4-FFF2-40B4-BE49-F238E27FC236}">
                <a16:creationId xmlns:a16="http://schemas.microsoft.com/office/drawing/2014/main" id="{2B19CC56-E576-9EA2-C317-57A0C8BB1DF9}"/>
              </a:ext>
            </a:extLst>
          </p:cNvPr>
          <p:cNvSpPr/>
          <p:nvPr/>
        </p:nvSpPr>
        <p:spPr>
          <a:xfrm>
            <a:off x="16031429" y="204110"/>
            <a:ext cx="1227871" cy="1101363"/>
          </a:xfrm>
          <a:custGeom>
            <a:avLst/>
            <a:gdLst/>
            <a:ahLst/>
            <a:cxnLst/>
            <a:rect l="l" t="t" r="r" b="b"/>
            <a:pathLst>
              <a:path w="1227871" h="1101363">
                <a:moveTo>
                  <a:pt x="0" y="0"/>
                </a:moveTo>
                <a:lnTo>
                  <a:pt x="1227871" y="0"/>
                </a:lnTo>
                <a:lnTo>
                  <a:pt x="1227871" y="1101362"/>
                </a:lnTo>
                <a:lnTo>
                  <a:pt x="0" y="110136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IN"/>
          </a:p>
        </p:txBody>
      </p:sp>
      <p:grpSp>
        <p:nvGrpSpPr>
          <p:cNvPr id="6" name="Group 6">
            <a:extLst>
              <a:ext uri="{FF2B5EF4-FFF2-40B4-BE49-F238E27FC236}">
                <a16:creationId xmlns:a16="http://schemas.microsoft.com/office/drawing/2014/main" id="{944440D8-F11C-33A7-9E96-66C5AA6806F4}"/>
              </a:ext>
            </a:extLst>
          </p:cNvPr>
          <p:cNvGrpSpPr/>
          <p:nvPr/>
        </p:nvGrpSpPr>
        <p:grpSpPr>
          <a:xfrm>
            <a:off x="1503759" y="9244012"/>
            <a:ext cx="15280481" cy="652462"/>
            <a:chOff x="0" y="0"/>
            <a:chExt cx="20373975" cy="869950"/>
          </a:xfrm>
        </p:grpSpPr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4DBB6BCC-E0FD-0884-D8C1-8AF548C3C0B2}"/>
                </a:ext>
              </a:extLst>
            </p:cNvPr>
            <p:cNvSpPr/>
            <p:nvPr/>
          </p:nvSpPr>
          <p:spPr>
            <a:xfrm>
              <a:off x="0" y="0"/>
              <a:ext cx="20373975" cy="869950"/>
            </a:xfrm>
            <a:custGeom>
              <a:avLst/>
              <a:gdLst/>
              <a:ahLst/>
              <a:cxnLst/>
              <a:rect l="l" t="t" r="r" b="b"/>
              <a:pathLst>
                <a:path w="20373975" h="869950">
                  <a:moveTo>
                    <a:pt x="0" y="69596"/>
                  </a:moveTo>
                  <a:cubicBezTo>
                    <a:pt x="0" y="31115"/>
                    <a:pt x="31115" y="0"/>
                    <a:pt x="69596" y="0"/>
                  </a:cubicBezTo>
                  <a:lnTo>
                    <a:pt x="20304379" y="0"/>
                  </a:lnTo>
                  <a:cubicBezTo>
                    <a:pt x="20342861" y="0"/>
                    <a:pt x="20373975" y="31115"/>
                    <a:pt x="20373975" y="69596"/>
                  </a:cubicBezTo>
                  <a:lnTo>
                    <a:pt x="20373975" y="800354"/>
                  </a:lnTo>
                  <a:cubicBezTo>
                    <a:pt x="20373975" y="838835"/>
                    <a:pt x="20342861" y="869950"/>
                    <a:pt x="20304379" y="869950"/>
                  </a:cubicBezTo>
                  <a:lnTo>
                    <a:pt x="69596" y="869950"/>
                  </a:lnTo>
                  <a:cubicBezTo>
                    <a:pt x="31115" y="869950"/>
                    <a:pt x="0" y="838835"/>
                    <a:pt x="0" y="800354"/>
                  </a:cubicBezTo>
                  <a:close/>
                </a:path>
              </a:pathLst>
            </a:custGeom>
            <a:solidFill>
              <a:srgbClr val="F1EEFF"/>
            </a:solidFill>
          </p:spPr>
          <p:txBody>
            <a:bodyPr/>
            <a:lstStyle/>
            <a:p>
              <a:endParaRPr lang="en-IN"/>
            </a:p>
          </p:txBody>
        </p:sp>
      </p:grpSp>
      <p:sp>
        <p:nvSpPr>
          <p:cNvPr id="8" name="Freeform 11">
            <a:extLst>
              <a:ext uri="{FF2B5EF4-FFF2-40B4-BE49-F238E27FC236}">
                <a16:creationId xmlns:a16="http://schemas.microsoft.com/office/drawing/2014/main" id="{DFD28CF4-6EBB-EFDB-86C2-0CC303A041DB}"/>
              </a:ext>
            </a:extLst>
          </p:cNvPr>
          <p:cNvSpPr/>
          <p:nvPr/>
        </p:nvSpPr>
        <p:spPr>
          <a:xfrm>
            <a:off x="4425613" y="320425"/>
            <a:ext cx="616503" cy="629085"/>
          </a:xfrm>
          <a:custGeom>
            <a:avLst/>
            <a:gdLst/>
            <a:ahLst/>
            <a:cxnLst/>
            <a:rect l="l" t="t" r="r" b="b"/>
            <a:pathLst>
              <a:path w="616503" h="629085">
                <a:moveTo>
                  <a:pt x="0" y="0"/>
                </a:moveTo>
                <a:lnTo>
                  <a:pt x="616503" y="0"/>
                </a:lnTo>
                <a:lnTo>
                  <a:pt x="616503" y="629085"/>
                </a:lnTo>
                <a:lnTo>
                  <a:pt x="0" y="62908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IN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071445A-FF12-C754-34B7-082CAD47C81C}"/>
              </a:ext>
            </a:extLst>
          </p:cNvPr>
          <p:cNvSpPr txBox="1"/>
          <p:nvPr/>
        </p:nvSpPr>
        <p:spPr>
          <a:xfrm rot="2917132">
            <a:off x="3879044" y="4357987"/>
            <a:ext cx="483998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buNone/>
            </a:pPr>
            <a:r>
              <a:rPr lang="en-IN" sz="1800" b="1" i="0" u="none" strike="noStrike" dirty="0">
                <a:solidFill>
                  <a:srgbClr val="FFFFFF"/>
                </a:solidFill>
                <a:effectLst/>
                <a:latin typeface="Corbel" panose="020B0503020204020204" pitchFamily="34" charset="0"/>
              </a:rPr>
              <a:t>Towards Pier Junction</a:t>
            </a:r>
            <a:endParaRPr lang="en-IN" b="0" dirty="0">
              <a:effectLst/>
            </a:endParaRPr>
          </a:p>
          <a:p>
            <a:pPr>
              <a:buNone/>
            </a:pPr>
            <a:br>
              <a:rPr lang="en-IN" dirty="0"/>
            </a:br>
            <a:endParaRPr lang="en-IN" dirty="0"/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5B71E152-FD38-A699-EB30-86D8C51382E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35241" y="103793"/>
            <a:ext cx="4023709" cy="1347333"/>
          </a:xfrm>
          <a:prstGeom prst="rect">
            <a:avLst/>
          </a:prstGeom>
        </p:spPr>
      </p:pic>
      <p:pic>
        <p:nvPicPr>
          <p:cNvPr id="9" name="Picture 8" descr="A close-up of a diagram&#10;&#10;AI-generated content may be incorrect.">
            <a:extLst>
              <a:ext uri="{FF2B5EF4-FFF2-40B4-BE49-F238E27FC236}">
                <a16:creationId xmlns:a16="http://schemas.microsoft.com/office/drawing/2014/main" id="{EF15E958-E6A8-58BA-9915-7A0AAFA95A13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9173" y="1339207"/>
            <a:ext cx="13469652" cy="75785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014780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7">
          <a:extLst>
            <a:ext uri="{FF2B5EF4-FFF2-40B4-BE49-F238E27FC236}">
              <a16:creationId xmlns:a16="http://schemas.microsoft.com/office/drawing/2014/main" id="{DD1E59B6-D99C-44EE-966C-4BFAF2D261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7">
            <a:extLst>
              <a:ext uri="{FF2B5EF4-FFF2-40B4-BE49-F238E27FC236}">
                <a16:creationId xmlns:a16="http://schemas.microsoft.com/office/drawing/2014/main" id="{313B2237-9A1D-8290-C2C4-B1E647042C0D}"/>
              </a:ext>
            </a:extLst>
          </p:cNvPr>
          <p:cNvGrpSpPr/>
          <p:nvPr/>
        </p:nvGrpSpPr>
        <p:grpSpPr>
          <a:xfrm>
            <a:off x="2627955" y="9092046"/>
            <a:ext cx="12840646" cy="804428"/>
            <a:chOff x="0" y="0"/>
            <a:chExt cx="20373975" cy="869950"/>
          </a:xfrm>
        </p:grpSpPr>
        <p:sp>
          <p:nvSpPr>
            <p:cNvPr id="8" name="Freeform 8">
              <a:extLst>
                <a:ext uri="{FF2B5EF4-FFF2-40B4-BE49-F238E27FC236}">
                  <a16:creationId xmlns:a16="http://schemas.microsoft.com/office/drawing/2014/main" id="{1C19E7A4-F604-2279-2351-2BA8E8CF1531}"/>
                </a:ext>
              </a:extLst>
            </p:cNvPr>
            <p:cNvSpPr/>
            <p:nvPr/>
          </p:nvSpPr>
          <p:spPr>
            <a:xfrm>
              <a:off x="0" y="0"/>
              <a:ext cx="20373975" cy="869950"/>
            </a:xfrm>
            <a:custGeom>
              <a:avLst/>
              <a:gdLst/>
              <a:ahLst/>
              <a:cxnLst/>
              <a:rect l="l" t="t" r="r" b="b"/>
              <a:pathLst>
                <a:path w="20373975" h="869950">
                  <a:moveTo>
                    <a:pt x="0" y="69596"/>
                  </a:moveTo>
                  <a:cubicBezTo>
                    <a:pt x="0" y="31115"/>
                    <a:pt x="31115" y="0"/>
                    <a:pt x="69596" y="0"/>
                  </a:cubicBezTo>
                  <a:lnTo>
                    <a:pt x="20304379" y="0"/>
                  </a:lnTo>
                  <a:cubicBezTo>
                    <a:pt x="20342861" y="0"/>
                    <a:pt x="20373975" y="31115"/>
                    <a:pt x="20373975" y="69596"/>
                  </a:cubicBezTo>
                  <a:lnTo>
                    <a:pt x="20373975" y="800354"/>
                  </a:lnTo>
                  <a:cubicBezTo>
                    <a:pt x="20373975" y="838835"/>
                    <a:pt x="20342861" y="869950"/>
                    <a:pt x="20304379" y="869950"/>
                  </a:cubicBezTo>
                  <a:lnTo>
                    <a:pt x="69596" y="869950"/>
                  </a:lnTo>
                  <a:cubicBezTo>
                    <a:pt x="31115" y="869950"/>
                    <a:pt x="0" y="838835"/>
                    <a:pt x="0" y="800354"/>
                  </a:cubicBezTo>
                  <a:close/>
                </a:path>
              </a:pathLst>
            </a:custGeom>
            <a:solidFill>
              <a:srgbClr val="F1EEFF"/>
            </a:solidFill>
          </p:spPr>
          <p:txBody>
            <a:bodyPr/>
            <a:lstStyle/>
            <a:p>
              <a:endParaRPr lang="en-IN"/>
            </a:p>
          </p:txBody>
        </p:sp>
      </p:grpSp>
      <p:sp>
        <p:nvSpPr>
          <p:cNvPr id="4" name="Freeform 10">
            <a:extLst>
              <a:ext uri="{FF2B5EF4-FFF2-40B4-BE49-F238E27FC236}">
                <a16:creationId xmlns:a16="http://schemas.microsoft.com/office/drawing/2014/main" id="{E8F0B5BC-6865-E538-0365-92C1DCAC6C8D}"/>
              </a:ext>
            </a:extLst>
          </p:cNvPr>
          <p:cNvSpPr/>
          <p:nvPr/>
        </p:nvSpPr>
        <p:spPr>
          <a:xfrm>
            <a:off x="16031429" y="204110"/>
            <a:ext cx="1227871" cy="1101363"/>
          </a:xfrm>
          <a:custGeom>
            <a:avLst/>
            <a:gdLst/>
            <a:ahLst/>
            <a:cxnLst/>
            <a:rect l="l" t="t" r="r" b="b"/>
            <a:pathLst>
              <a:path w="1227871" h="1101363">
                <a:moveTo>
                  <a:pt x="0" y="0"/>
                </a:moveTo>
                <a:lnTo>
                  <a:pt x="1227871" y="0"/>
                </a:lnTo>
                <a:lnTo>
                  <a:pt x="1227871" y="1101362"/>
                </a:lnTo>
                <a:lnTo>
                  <a:pt x="0" y="110136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IN"/>
          </a:p>
        </p:txBody>
      </p:sp>
      <p:sp>
        <p:nvSpPr>
          <p:cNvPr id="5" name="Freeform 11">
            <a:extLst>
              <a:ext uri="{FF2B5EF4-FFF2-40B4-BE49-F238E27FC236}">
                <a16:creationId xmlns:a16="http://schemas.microsoft.com/office/drawing/2014/main" id="{8494F8E8-5DBB-0884-FD76-D6CDCDFA1510}"/>
              </a:ext>
            </a:extLst>
          </p:cNvPr>
          <p:cNvSpPr/>
          <p:nvPr/>
        </p:nvSpPr>
        <p:spPr>
          <a:xfrm>
            <a:off x="127710" y="3162310"/>
            <a:ext cx="239002" cy="3776239"/>
          </a:xfrm>
          <a:custGeom>
            <a:avLst/>
            <a:gdLst/>
            <a:ahLst/>
            <a:cxnLst/>
            <a:rect l="l" t="t" r="r" b="b"/>
            <a:pathLst>
              <a:path w="239002" h="3776239">
                <a:moveTo>
                  <a:pt x="0" y="0"/>
                </a:moveTo>
                <a:lnTo>
                  <a:pt x="239003" y="0"/>
                </a:lnTo>
                <a:lnTo>
                  <a:pt x="239003" y="3776238"/>
                </a:lnTo>
                <a:lnTo>
                  <a:pt x="0" y="377623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IN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781CD73-B2E7-205C-6F01-CE51E5F87E53}"/>
              </a:ext>
            </a:extLst>
          </p:cNvPr>
          <p:cNvSpPr txBox="1"/>
          <p:nvPr/>
        </p:nvSpPr>
        <p:spPr>
          <a:xfrm>
            <a:off x="15759510" y="9896474"/>
            <a:ext cx="255897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buNone/>
            </a:pPr>
            <a:r>
              <a:rPr lang="en-US" sz="1800" b="1" i="0" u="none" strike="noStrike" dirty="0">
                <a:effectLst/>
                <a:latin typeface="Calibri" panose="020F0502020204030204" pitchFamily="34" charset="0"/>
                <a:hlinkClick r:id="rId5"/>
              </a:rPr>
              <a:t>www.themediaant.com</a:t>
            </a:r>
            <a:endParaRPr lang="en-IN" dirty="0"/>
          </a:p>
        </p:txBody>
      </p:sp>
      <p:sp>
        <p:nvSpPr>
          <p:cNvPr id="10" name="Google Shape;300;p11">
            <a:extLst>
              <a:ext uri="{FF2B5EF4-FFF2-40B4-BE49-F238E27FC236}">
                <a16:creationId xmlns:a16="http://schemas.microsoft.com/office/drawing/2014/main" id="{37F1DBC4-7A76-EF83-3BC6-E80579BA6A7C}"/>
              </a:ext>
            </a:extLst>
          </p:cNvPr>
          <p:cNvSpPr txBox="1"/>
          <p:nvPr/>
        </p:nvSpPr>
        <p:spPr>
          <a:xfrm>
            <a:off x="2627955" y="8958744"/>
            <a:ext cx="13030199" cy="10710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IN" sz="24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International + Domestic Arrivals, Baggage Belt Screens, Unit – 9 Screens - 18 Size – 16X4 (Double sided), Digital Screen, Loop – 10 Seconds every 2 mins </a:t>
            </a:r>
            <a:endParaRPr sz="2700" dirty="0"/>
          </a:p>
        </p:txBody>
      </p:sp>
      <p:sp>
        <p:nvSpPr>
          <p:cNvPr id="11" name="Google Shape;301;p11">
            <a:extLst>
              <a:ext uri="{FF2B5EF4-FFF2-40B4-BE49-F238E27FC236}">
                <a16:creationId xmlns:a16="http://schemas.microsoft.com/office/drawing/2014/main" id="{BAB2FE30-120C-FCF9-5482-9C07F09EFEB4}"/>
              </a:ext>
            </a:extLst>
          </p:cNvPr>
          <p:cNvSpPr/>
          <p:nvPr/>
        </p:nvSpPr>
        <p:spPr>
          <a:xfrm>
            <a:off x="1" y="501444"/>
            <a:ext cx="5196641" cy="976233"/>
          </a:xfrm>
          <a:prstGeom prst="rect">
            <a:avLst/>
          </a:prstGeom>
          <a:solidFill>
            <a:srgbClr val="7635F8"/>
          </a:solidFill>
          <a:ln>
            <a:noFill/>
          </a:ln>
        </p:spPr>
        <p:txBody>
          <a:bodyPr spcFirstLastPara="1" wrap="square" lIns="91425" tIns="45675" rIns="91425" bIns="45675" anchor="ctr" anchorCtr="0">
            <a:noAutofit/>
          </a:bodyPr>
          <a:lstStyle/>
          <a:p>
            <a:pPr algn="ctr"/>
            <a:r>
              <a:rPr lang="en-IN" sz="2801" b="1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Cost Per Month Rs. 19,00,000  + GST</a:t>
            </a:r>
            <a:endParaRPr sz="2801" b="1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A69191A7-3B6E-4C26-B47E-7095697DD1B6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533"/>
          <a:stretch>
            <a:fillRect/>
          </a:stretch>
        </p:blipFill>
        <p:spPr>
          <a:xfrm>
            <a:off x="3047054" y="1934104"/>
            <a:ext cx="12192000" cy="6858000"/>
          </a:xfrm>
          <a:prstGeom prst="rect">
            <a:avLst/>
          </a:prstGeom>
        </p:spPr>
      </p:pic>
      <p:sp>
        <p:nvSpPr>
          <p:cNvPr id="12" name="Google Shape;301;p11">
            <a:extLst>
              <a:ext uri="{FF2B5EF4-FFF2-40B4-BE49-F238E27FC236}">
                <a16:creationId xmlns:a16="http://schemas.microsoft.com/office/drawing/2014/main" id="{50A29CC8-7D40-5E2B-69D3-57F017BF2C42}"/>
              </a:ext>
            </a:extLst>
          </p:cNvPr>
          <p:cNvSpPr/>
          <p:nvPr/>
        </p:nvSpPr>
        <p:spPr>
          <a:xfrm>
            <a:off x="5417394" y="518663"/>
            <a:ext cx="5196641" cy="976233"/>
          </a:xfrm>
          <a:prstGeom prst="rect">
            <a:avLst/>
          </a:prstGeom>
          <a:solidFill>
            <a:srgbClr val="7635F8"/>
          </a:solidFill>
          <a:ln>
            <a:noFill/>
          </a:ln>
        </p:spPr>
        <p:txBody>
          <a:bodyPr spcFirstLastPara="1" wrap="square" lIns="91425" tIns="45675" rIns="91425" bIns="45675" anchor="ctr" anchorCtr="0">
            <a:noAutofit/>
          </a:bodyPr>
          <a:lstStyle/>
          <a:p>
            <a:pPr algn="ctr"/>
            <a:r>
              <a:rPr lang="en-IN" sz="2801" b="1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Cost For 7 Days Rs. 4,40,000  + GST</a:t>
            </a:r>
            <a:endParaRPr sz="2801" b="1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99129570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7">
          <a:extLst>
            <a:ext uri="{FF2B5EF4-FFF2-40B4-BE49-F238E27FC236}">
              <a16:creationId xmlns:a16="http://schemas.microsoft.com/office/drawing/2014/main" id="{3DAC7BA5-F0E6-0B75-3EE2-B222BB20A4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1" name="Google Shape;591;p36">
            <a:extLst>
              <a:ext uri="{FF2B5EF4-FFF2-40B4-BE49-F238E27FC236}">
                <a16:creationId xmlns:a16="http://schemas.microsoft.com/office/drawing/2014/main" id="{323CBB68-DE09-2BD5-0DB4-6CF0B0500FD8}"/>
              </a:ext>
            </a:extLst>
          </p:cNvPr>
          <p:cNvSpPr txBox="1"/>
          <p:nvPr/>
        </p:nvSpPr>
        <p:spPr>
          <a:xfrm>
            <a:off x="2682601" y="2183189"/>
            <a:ext cx="12922794" cy="6278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2400" b="1" u="sng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COMMERCIALS SUMMARY </a:t>
            </a:r>
            <a:endParaRPr sz="2700" u="sng" dirty="0"/>
          </a:p>
        </p:txBody>
      </p:sp>
      <p:sp>
        <p:nvSpPr>
          <p:cNvPr id="4" name="Freeform 10">
            <a:extLst>
              <a:ext uri="{FF2B5EF4-FFF2-40B4-BE49-F238E27FC236}">
                <a16:creationId xmlns:a16="http://schemas.microsoft.com/office/drawing/2014/main" id="{91E34FDC-709C-E48D-734C-AB728146B084}"/>
              </a:ext>
            </a:extLst>
          </p:cNvPr>
          <p:cNvSpPr/>
          <p:nvPr/>
        </p:nvSpPr>
        <p:spPr>
          <a:xfrm>
            <a:off x="16031429" y="204110"/>
            <a:ext cx="1227871" cy="1101363"/>
          </a:xfrm>
          <a:custGeom>
            <a:avLst/>
            <a:gdLst/>
            <a:ahLst/>
            <a:cxnLst/>
            <a:rect l="l" t="t" r="r" b="b"/>
            <a:pathLst>
              <a:path w="1227871" h="1101363">
                <a:moveTo>
                  <a:pt x="0" y="0"/>
                </a:moveTo>
                <a:lnTo>
                  <a:pt x="1227871" y="0"/>
                </a:lnTo>
                <a:lnTo>
                  <a:pt x="1227871" y="1101362"/>
                </a:lnTo>
                <a:lnTo>
                  <a:pt x="0" y="110136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5" name="Freeform 11">
            <a:extLst>
              <a:ext uri="{FF2B5EF4-FFF2-40B4-BE49-F238E27FC236}">
                <a16:creationId xmlns:a16="http://schemas.microsoft.com/office/drawing/2014/main" id="{9B467FC7-958C-1E5E-13DF-0D00E94AE925}"/>
              </a:ext>
            </a:extLst>
          </p:cNvPr>
          <p:cNvSpPr/>
          <p:nvPr/>
        </p:nvSpPr>
        <p:spPr>
          <a:xfrm>
            <a:off x="127710" y="3162310"/>
            <a:ext cx="239002" cy="3776239"/>
          </a:xfrm>
          <a:custGeom>
            <a:avLst/>
            <a:gdLst/>
            <a:ahLst/>
            <a:cxnLst/>
            <a:rect l="l" t="t" r="r" b="b"/>
            <a:pathLst>
              <a:path w="239002" h="3776239">
                <a:moveTo>
                  <a:pt x="0" y="0"/>
                </a:moveTo>
                <a:lnTo>
                  <a:pt x="239003" y="0"/>
                </a:lnTo>
                <a:lnTo>
                  <a:pt x="239003" y="3776238"/>
                </a:lnTo>
                <a:lnTo>
                  <a:pt x="0" y="377623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E448038-8F40-1D6C-507A-4A5393180D65}"/>
              </a:ext>
            </a:extLst>
          </p:cNvPr>
          <p:cNvSpPr txBox="1"/>
          <p:nvPr/>
        </p:nvSpPr>
        <p:spPr>
          <a:xfrm>
            <a:off x="15759510" y="9896474"/>
            <a:ext cx="255897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buNone/>
            </a:pPr>
            <a:r>
              <a:rPr lang="en-US" sz="1800" b="1" i="0" u="none" strike="noStrike" dirty="0">
                <a:effectLst/>
                <a:latin typeface="Calibri" panose="020F0502020204030204" pitchFamily="34" charset="0"/>
                <a:hlinkClick r:id="rId5"/>
              </a:rPr>
              <a:t>www.themediaant.com</a:t>
            </a:r>
            <a:endParaRPr lang="en-IN" dirty="0"/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90FDFD84-7E22-1B47-E647-031FD9324A1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24109935"/>
              </p:ext>
            </p:extLst>
          </p:nvPr>
        </p:nvGraphicFramePr>
        <p:xfrm>
          <a:off x="773473" y="2844361"/>
          <a:ext cx="16741050" cy="5791200"/>
        </p:xfrm>
        <a:graphic>
          <a:graphicData uri="http://schemas.openxmlformats.org/drawingml/2006/table">
            <a:tbl>
              <a:tblPr/>
              <a:tblGrid>
                <a:gridCol w="1819679">
                  <a:extLst>
                    <a:ext uri="{9D8B030D-6E8A-4147-A177-3AD203B41FA5}">
                      <a16:colId xmlns:a16="http://schemas.microsoft.com/office/drawing/2014/main" val="2694484610"/>
                    </a:ext>
                  </a:extLst>
                </a:gridCol>
                <a:gridCol w="4589637">
                  <a:extLst>
                    <a:ext uri="{9D8B030D-6E8A-4147-A177-3AD203B41FA5}">
                      <a16:colId xmlns:a16="http://schemas.microsoft.com/office/drawing/2014/main" val="1984798778"/>
                    </a:ext>
                  </a:extLst>
                </a:gridCol>
                <a:gridCol w="1819679">
                  <a:extLst>
                    <a:ext uri="{9D8B030D-6E8A-4147-A177-3AD203B41FA5}">
                      <a16:colId xmlns:a16="http://schemas.microsoft.com/office/drawing/2014/main" val="4278447779"/>
                    </a:ext>
                  </a:extLst>
                </a:gridCol>
                <a:gridCol w="2769959">
                  <a:extLst>
                    <a:ext uri="{9D8B030D-6E8A-4147-A177-3AD203B41FA5}">
                      <a16:colId xmlns:a16="http://schemas.microsoft.com/office/drawing/2014/main" val="2741145925"/>
                    </a:ext>
                  </a:extLst>
                </a:gridCol>
                <a:gridCol w="2871048">
                  <a:extLst>
                    <a:ext uri="{9D8B030D-6E8A-4147-A177-3AD203B41FA5}">
                      <a16:colId xmlns:a16="http://schemas.microsoft.com/office/drawing/2014/main" val="1666820583"/>
                    </a:ext>
                  </a:extLst>
                </a:gridCol>
                <a:gridCol w="2871048">
                  <a:extLst>
                    <a:ext uri="{9D8B030D-6E8A-4147-A177-3AD203B41FA5}">
                      <a16:colId xmlns:a16="http://schemas.microsoft.com/office/drawing/2014/main" val="2573785872"/>
                    </a:ext>
                  </a:extLst>
                </a:gridCol>
              </a:tblGrid>
              <a:tr h="2120942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IN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Cochin Airport</a:t>
                      </a:r>
                      <a:endParaRPr lang="en-IN" sz="2400" b="1" dirty="0">
                        <a:effectLst/>
                        <a:latin typeface="+mn-lt"/>
                      </a:endParaRPr>
                    </a:p>
                  </a:txBody>
                  <a:tcPr marL="6852" marR="6852" marT="6852" marB="41114" anchor="ctr">
                    <a:lnL w="1015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5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15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15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2F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IN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Package</a:t>
                      </a:r>
                      <a:endParaRPr lang="en-IN" sz="2400" b="1" dirty="0">
                        <a:effectLst/>
                        <a:latin typeface="+mn-lt"/>
                      </a:endParaRPr>
                    </a:p>
                  </a:txBody>
                  <a:tcPr marL="6852" marR="6852" marT="6852" marB="41114" anchor="ctr">
                    <a:lnL w="1015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5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15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15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2F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Size of each Screen</a:t>
                      </a:r>
                      <a:endParaRPr lang="en-US" sz="2400" b="1" dirty="0">
                        <a:effectLst/>
                        <a:latin typeface="+mn-lt"/>
                      </a:endParaRPr>
                    </a:p>
                  </a:txBody>
                  <a:tcPr marL="6852" marR="6852" marT="6852" marB="41114" anchor="ctr">
                    <a:lnL w="1015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5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15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15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2F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Count of Screens </a:t>
                      </a:r>
                      <a:br>
                        <a:rPr lang="en-US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</a:br>
                      <a:r>
                        <a:rPr lang="en-US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by Airport</a:t>
                      </a:r>
                      <a:endParaRPr lang="en-US" sz="2400" b="1" dirty="0">
                        <a:effectLst/>
                        <a:latin typeface="+mn-lt"/>
                      </a:endParaRPr>
                    </a:p>
                  </a:txBody>
                  <a:tcPr marL="6852" marR="6852" marT="6852" marB="41114" anchor="ctr">
                    <a:lnL w="1015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5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15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15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2F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IN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Loop Length</a:t>
                      </a:r>
                      <a:endParaRPr lang="en-IN" sz="2400" b="1" dirty="0">
                        <a:effectLst/>
                        <a:latin typeface="+mn-lt"/>
                      </a:endParaRPr>
                    </a:p>
                  </a:txBody>
                  <a:tcPr marL="6852" marR="6852" marT="6852" marB="41114" anchor="ctr">
                    <a:lnL w="1015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5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15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15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2F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2400" b="1" dirty="0">
                          <a:effectLst/>
                          <a:latin typeface="+mn-lt"/>
                        </a:rPr>
                        <a:t>Package Price </a:t>
                      </a:r>
                    </a:p>
                  </a:txBody>
                  <a:tcPr marL="6852" marR="6852" marT="6852" marB="41114" anchor="ctr">
                    <a:lnL w="1015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5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15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15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2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2644387"/>
                  </a:ext>
                </a:extLst>
              </a:tr>
              <a:tr h="1835129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IN" sz="2000" dirty="0">
                          <a:effectLst/>
                          <a:latin typeface="+mn-lt"/>
                        </a:rPr>
                        <a:t>International Arrivals</a:t>
                      </a:r>
                    </a:p>
                  </a:txBody>
                  <a:tcPr marL="6852" marR="6852" marT="6852" marB="41114" anchor="ctr">
                    <a:lnL w="1015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5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15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15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2FC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2000" dirty="0">
                          <a:effectLst/>
                          <a:latin typeface="+mn-lt"/>
                        </a:rPr>
                        <a:t>Baggage Belt Screens</a:t>
                      </a:r>
                    </a:p>
                  </a:txBody>
                  <a:tcPr marL="6852" marR="6852" marT="6852" marB="41114" anchor="ctr">
                    <a:lnL w="1015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5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15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15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2F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IN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16ft x 4ft</a:t>
                      </a:r>
                    </a:p>
                    <a:p>
                      <a:pPr algn="ctr" rtl="0" fontAlgn="ctr">
                        <a:buNone/>
                      </a:pPr>
                      <a:r>
                        <a:rPr lang="en-IN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 Sides</a:t>
                      </a:r>
                      <a:endParaRPr lang="en-IN" sz="2000" dirty="0">
                        <a:effectLst/>
                        <a:latin typeface="+mn-lt"/>
                      </a:endParaRPr>
                    </a:p>
                  </a:txBody>
                  <a:tcPr marL="6852" marR="6852" marT="6852" marB="41114" anchor="ctr">
                    <a:lnL w="1015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5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15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15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2F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IN" sz="2000" dirty="0">
                          <a:effectLst/>
                          <a:latin typeface="+mn-lt"/>
                        </a:rPr>
                        <a:t>5 Units, 10 Screens</a:t>
                      </a:r>
                    </a:p>
                  </a:txBody>
                  <a:tcPr marL="6852" marR="6852" marT="6852" marB="41114" anchor="ctr">
                    <a:lnL w="1015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5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15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15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2F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IN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10secs every 2 mins</a:t>
                      </a:r>
                      <a:endParaRPr lang="en-IN" sz="2000" dirty="0">
                        <a:effectLst/>
                        <a:latin typeface="+mn-lt"/>
                      </a:endParaRPr>
                    </a:p>
                  </a:txBody>
                  <a:tcPr marL="6852" marR="6852" marT="6852" marB="41114" anchor="ctr">
                    <a:lnL w="1015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5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15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15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2FC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IN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 DAYS – 4,40,000</a:t>
                      </a:r>
                    </a:p>
                    <a:p>
                      <a:pPr algn="ctr" rtl="0" fontAlgn="ctr">
                        <a:buNone/>
                      </a:pPr>
                      <a:r>
                        <a:rPr lang="en-IN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           </a:t>
                      </a:r>
                    </a:p>
                    <a:p>
                      <a:pPr algn="ctr" rtl="0" fontAlgn="ctr">
                        <a:buNone/>
                      </a:pPr>
                      <a:r>
                        <a:rPr lang="en-IN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30 DAYS- Rs.19,00,000 </a:t>
                      </a:r>
                      <a:endParaRPr lang="en-IN" sz="2000" dirty="0">
                        <a:effectLst/>
                        <a:latin typeface="+mn-lt"/>
                      </a:endParaRPr>
                    </a:p>
                  </a:txBody>
                  <a:tcPr marL="6852" marR="6852" marT="6852" marB="41114" anchor="ctr">
                    <a:lnL w="1015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5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15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15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2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12358470"/>
                  </a:ext>
                </a:extLst>
              </a:tr>
              <a:tr h="1835129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IN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Domestic </a:t>
                      </a:r>
                    </a:p>
                    <a:p>
                      <a:pPr algn="ctr" rtl="0" fontAlgn="ctr">
                        <a:buNone/>
                      </a:pPr>
                      <a:r>
                        <a:rPr lang="en-IN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Arrivals</a:t>
                      </a:r>
                    </a:p>
                    <a:p>
                      <a:pPr algn="ctr" rtl="0" fontAlgn="ctr">
                        <a:buNone/>
                      </a:pPr>
                      <a:endParaRPr lang="en-IN" sz="2000" dirty="0">
                        <a:effectLst/>
                        <a:latin typeface="+mn-lt"/>
                      </a:endParaRPr>
                    </a:p>
                  </a:txBody>
                  <a:tcPr marL="6852" marR="6852" marT="6852" marB="41114" anchor="ctr">
                    <a:lnL w="1015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5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15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15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2FC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IN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16ft x 4ft</a:t>
                      </a:r>
                    </a:p>
                    <a:p>
                      <a:pPr algn="ctr" rtl="0" fontAlgn="ctr">
                        <a:buNone/>
                      </a:pPr>
                      <a:r>
                        <a:rPr lang="en-IN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 Sides</a:t>
                      </a:r>
                      <a:endParaRPr lang="en-IN" sz="2000" dirty="0">
                        <a:effectLst/>
                        <a:latin typeface="+mn-lt"/>
                      </a:endParaRPr>
                    </a:p>
                  </a:txBody>
                  <a:tcPr marL="6852" marR="6852" marT="6852" marB="41114" anchor="ctr">
                    <a:lnL w="1015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5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15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15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2F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IN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 Units. 8 Screens</a:t>
                      </a:r>
                      <a:endParaRPr lang="en-IN" sz="2000" dirty="0">
                        <a:effectLst/>
                        <a:latin typeface="+mn-lt"/>
                      </a:endParaRPr>
                    </a:p>
                  </a:txBody>
                  <a:tcPr marL="6852" marR="6852" marT="6852" marB="41114" anchor="ctr">
                    <a:lnL w="1015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5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15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15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2F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IN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10secs every 2 mins</a:t>
                      </a:r>
                      <a:endParaRPr lang="en-IN" sz="2000" dirty="0">
                        <a:effectLst/>
                        <a:latin typeface="+mn-lt"/>
                      </a:endParaRPr>
                    </a:p>
                  </a:txBody>
                  <a:tcPr marL="6852" marR="6852" marT="6852" marB="41114" anchor="ctr">
                    <a:lnL w="1015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5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15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15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2FC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4965126"/>
                  </a:ext>
                </a:extLst>
              </a:tr>
            </a:tbl>
          </a:graphicData>
        </a:graphic>
      </p:graphicFrame>
      <p:pic>
        <p:nvPicPr>
          <p:cNvPr id="7" name="Picture 6">
            <a:extLst>
              <a:ext uri="{FF2B5EF4-FFF2-40B4-BE49-F238E27FC236}">
                <a16:creationId xmlns:a16="http://schemas.microsoft.com/office/drawing/2014/main" id="{27A7C3DB-8529-39EC-614E-6938FE125FC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8235" y="8668899"/>
            <a:ext cx="9669094" cy="68890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0445BCA-0BA5-9802-8790-C878D129D407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t="61139"/>
          <a:stretch>
            <a:fillRect/>
          </a:stretch>
        </p:blipFill>
        <p:spPr>
          <a:xfrm>
            <a:off x="258068" y="749859"/>
            <a:ext cx="8466832" cy="833589"/>
          </a:xfrm>
          <a:prstGeom prst="rect">
            <a:avLst/>
          </a:prstGeom>
        </p:spPr>
      </p:pic>
      <p:sp>
        <p:nvSpPr>
          <p:cNvPr id="2" name="Freeform 85">
            <a:extLst>
              <a:ext uri="{FF2B5EF4-FFF2-40B4-BE49-F238E27FC236}">
                <a16:creationId xmlns:a16="http://schemas.microsoft.com/office/drawing/2014/main" id="{E77AC7BD-8F75-C2E1-F9AB-3FFEC2BD945E}"/>
              </a:ext>
            </a:extLst>
          </p:cNvPr>
          <p:cNvSpPr/>
          <p:nvPr/>
        </p:nvSpPr>
        <p:spPr>
          <a:xfrm>
            <a:off x="8686800" y="23352"/>
            <a:ext cx="1744678" cy="1578933"/>
          </a:xfrm>
          <a:custGeom>
            <a:avLst/>
            <a:gdLst/>
            <a:ahLst/>
            <a:cxnLst/>
            <a:rect l="l" t="t" r="r" b="b"/>
            <a:pathLst>
              <a:path w="1744678" h="1578933">
                <a:moveTo>
                  <a:pt x="0" y="0"/>
                </a:moveTo>
                <a:lnTo>
                  <a:pt x="1744677" y="0"/>
                </a:lnTo>
                <a:lnTo>
                  <a:pt x="1744677" y="1578933"/>
                </a:lnTo>
                <a:lnTo>
                  <a:pt x="0" y="1578933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4137603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5">
          <a:extLst>
            <a:ext uri="{FF2B5EF4-FFF2-40B4-BE49-F238E27FC236}">
              <a16:creationId xmlns:a16="http://schemas.microsoft.com/office/drawing/2014/main" id="{E75CEA5B-7916-4847-C07B-80F384F2F5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10">
            <a:extLst>
              <a:ext uri="{FF2B5EF4-FFF2-40B4-BE49-F238E27FC236}">
                <a16:creationId xmlns:a16="http://schemas.microsoft.com/office/drawing/2014/main" id="{2EF833A7-D2E2-10EC-A506-871E92195C63}"/>
              </a:ext>
            </a:extLst>
          </p:cNvPr>
          <p:cNvSpPr/>
          <p:nvPr/>
        </p:nvSpPr>
        <p:spPr>
          <a:xfrm>
            <a:off x="16031429" y="204110"/>
            <a:ext cx="1227871" cy="1101363"/>
          </a:xfrm>
          <a:custGeom>
            <a:avLst/>
            <a:gdLst/>
            <a:ahLst/>
            <a:cxnLst/>
            <a:rect l="l" t="t" r="r" b="b"/>
            <a:pathLst>
              <a:path w="1227871" h="1101363">
                <a:moveTo>
                  <a:pt x="0" y="0"/>
                </a:moveTo>
                <a:lnTo>
                  <a:pt x="1227871" y="0"/>
                </a:lnTo>
                <a:lnTo>
                  <a:pt x="1227871" y="1101362"/>
                </a:lnTo>
                <a:lnTo>
                  <a:pt x="0" y="110136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IN"/>
          </a:p>
        </p:txBody>
      </p:sp>
      <p:sp>
        <p:nvSpPr>
          <p:cNvPr id="3" name="Freeform 11">
            <a:extLst>
              <a:ext uri="{FF2B5EF4-FFF2-40B4-BE49-F238E27FC236}">
                <a16:creationId xmlns:a16="http://schemas.microsoft.com/office/drawing/2014/main" id="{CEA24C93-5A21-5C74-AA68-B07D3727A820}"/>
              </a:ext>
            </a:extLst>
          </p:cNvPr>
          <p:cNvSpPr/>
          <p:nvPr/>
        </p:nvSpPr>
        <p:spPr>
          <a:xfrm>
            <a:off x="127710" y="3162310"/>
            <a:ext cx="239002" cy="3776239"/>
          </a:xfrm>
          <a:custGeom>
            <a:avLst/>
            <a:gdLst/>
            <a:ahLst/>
            <a:cxnLst/>
            <a:rect l="l" t="t" r="r" b="b"/>
            <a:pathLst>
              <a:path w="239002" h="3776239">
                <a:moveTo>
                  <a:pt x="0" y="0"/>
                </a:moveTo>
                <a:lnTo>
                  <a:pt x="239003" y="0"/>
                </a:lnTo>
                <a:lnTo>
                  <a:pt x="239003" y="3776238"/>
                </a:lnTo>
                <a:lnTo>
                  <a:pt x="0" y="377623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IN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72A84FB-8E69-A49E-6738-D33E3B8E90F8}"/>
              </a:ext>
            </a:extLst>
          </p:cNvPr>
          <p:cNvSpPr txBox="1"/>
          <p:nvPr/>
        </p:nvSpPr>
        <p:spPr>
          <a:xfrm>
            <a:off x="15759510" y="9896474"/>
            <a:ext cx="255897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buNone/>
            </a:pPr>
            <a:r>
              <a:rPr lang="en-US" sz="1800" b="1" i="0" u="none" strike="noStrike" dirty="0">
                <a:effectLst/>
                <a:latin typeface="Calibri" panose="020F0502020204030204" pitchFamily="34" charset="0"/>
                <a:hlinkClick r:id="rId5"/>
              </a:rPr>
              <a:t>www.themediaant.com</a:t>
            </a:r>
            <a:endParaRPr lang="en-IN" dirty="0"/>
          </a:p>
        </p:txBody>
      </p:sp>
      <p:sp>
        <p:nvSpPr>
          <p:cNvPr id="5" name="Freeform 2">
            <a:extLst>
              <a:ext uri="{FF2B5EF4-FFF2-40B4-BE49-F238E27FC236}">
                <a16:creationId xmlns:a16="http://schemas.microsoft.com/office/drawing/2014/main" id="{B80B80F6-FCEE-E387-4B11-0DD6C711DF75}"/>
              </a:ext>
            </a:extLst>
          </p:cNvPr>
          <p:cNvSpPr/>
          <p:nvPr/>
        </p:nvSpPr>
        <p:spPr>
          <a:xfrm>
            <a:off x="16031429" y="204110"/>
            <a:ext cx="1227871" cy="1101363"/>
          </a:xfrm>
          <a:custGeom>
            <a:avLst/>
            <a:gdLst/>
            <a:ahLst/>
            <a:cxnLst/>
            <a:rect l="l" t="t" r="r" b="b"/>
            <a:pathLst>
              <a:path w="1227871" h="1101363">
                <a:moveTo>
                  <a:pt x="0" y="0"/>
                </a:moveTo>
                <a:lnTo>
                  <a:pt x="1227871" y="0"/>
                </a:lnTo>
                <a:lnTo>
                  <a:pt x="1227871" y="1101362"/>
                </a:lnTo>
                <a:lnTo>
                  <a:pt x="0" y="110136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IN"/>
          </a:p>
        </p:txBody>
      </p:sp>
      <p:grpSp>
        <p:nvGrpSpPr>
          <p:cNvPr id="6" name="Group 6">
            <a:extLst>
              <a:ext uri="{FF2B5EF4-FFF2-40B4-BE49-F238E27FC236}">
                <a16:creationId xmlns:a16="http://schemas.microsoft.com/office/drawing/2014/main" id="{5411B4B8-3F84-446C-D833-18E9BFC6EF13}"/>
              </a:ext>
            </a:extLst>
          </p:cNvPr>
          <p:cNvGrpSpPr/>
          <p:nvPr/>
        </p:nvGrpSpPr>
        <p:grpSpPr>
          <a:xfrm>
            <a:off x="1503759" y="9244012"/>
            <a:ext cx="15280481" cy="652462"/>
            <a:chOff x="0" y="0"/>
            <a:chExt cx="20373975" cy="869950"/>
          </a:xfrm>
        </p:grpSpPr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3F4B0895-299A-1159-1DD3-11093D0C0D7A}"/>
                </a:ext>
              </a:extLst>
            </p:cNvPr>
            <p:cNvSpPr/>
            <p:nvPr/>
          </p:nvSpPr>
          <p:spPr>
            <a:xfrm>
              <a:off x="0" y="0"/>
              <a:ext cx="20373975" cy="869950"/>
            </a:xfrm>
            <a:custGeom>
              <a:avLst/>
              <a:gdLst/>
              <a:ahLst/>
              <a:cxnLst/>
              <a:rect l="l" t="t" r="r" b="b"/>
              <a:pathLst>
                <a:path w="20373975" h="869950">
                  <a:moveTo>
                    <a:pt x="0" y="69596"/>
                  </a:moveTo>
                  <a:cubicBezTo>
                    <a:pt x="0" y="31115"/>
                    <a:pt x="31115" y="0"/>
                    <a:pt x="69596" y="0"/>
                  </a:cubicBezTo>
                  <a:lnTo>
                    <a:pt x="20304379" y="0"/>
                  </a:lnTo>
                  <a:cubicBezTo>
                    <a:pt x="20342861" y="0"/>
                    <a:pt x="20373975" y="31115"/>
                    <a:pt x="20373975" y="69596"/>
                  </a:cubicBezTo>
                  <a:lnTo>
                    <a:pt x="20373975" y="800354"/>
                  </a:lnTo>
                  <a:cubicBezTo>
                    <a:pt x="20373975" y="838835"/>
                    <a:pt x="20342861" y="869950"/>
                    <a:pt x="20304379" y="869950"/>
                  </a:cubicBezTo>
                  <a:lnTo>
                    <a:pt x="69596" y="869950"/>
                  </a:lnTo>
                  <a:cubicBezTo>
                    <a:pt x="31115" y="869950"/>
                    <a:pt x="0" y="838835"/>
                    <a:pt x="0" y="800354"/>
                  </a:cubicBezTo>
                  <a:close/>
                </a:path>
              </a:pathLst>
            </a:custGeom>
            <a:solidFill>
              <a:srgbClr val="F1EEFF"/>
            </a:solidFill>
          </p:spPr>
          <p:txBody>
            <a:bodyPr/>
            <a:lstStyle/>
            <a:p>
              <a:endParaRPr lang="en-IN"/>
            </a:p>
          </p:txBody>
        </p:sp>
      </p:grpSp>
      <p:sp>
        <p:nvSpPr>
          <p:cNvPr id="8" name="Freeform 11">
            <a:extLst>
              <a:ext uri="{FF2B5EF4-FFF2-40B4-BE49-F238E27FC236}">
                <a16:creationId xmlns:a16="http://schemas.microsoft.com/office/drawing/2014/main" id="{59FCD3F1-1A26-EAD0-CD46-E881587D6309}"/>
              </a:ext>
            </a:extLst>
          </p:cNvPr>
          <p:cNvSpPr/>
          <p:nvPr/>
        </p:nvSpPr>
        <p:spPr>
          <a:xfrm>
            <a:off x="4425613" y="320425"/>
            <a:ext cx="616503" cy="629085"/>
          </a:xfrm>
          <a:custGeom>
            <a:avLst/>
            <a:gdLst/>
            <a:ahLst/>
            <a:cxnLst/>
            <a:rect l="l" t="t" r="r" b="b"/>
            <a:pathLst>
              <a:path w="616503" h="629085">
                <a:moveTo>
                  <a:pt x="0" y="0"/>
                </a:moveTo>
                <a:lnTo>
                  <a:pt x="616503" y="0"/>
                </a:lnTo>
                <a:lnTo>
                  <a:pt x="616503" y="629085"/>
                </a:lnTo>
                <a:lnTo>
                  <a:pt x="0" y="62908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IN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DCA4250-B3A8-4EF6-5801-C7796B6A7BB8}"/>
              </a:ext>
            </a:extLst>
          </p:cNvPr>
          <p:cNvSpPr txBox="1"/>
          <p:nvPr/>
        </p:nvSpPr>
        <p:spPr>
          <a:xfrm rot="2917132">
            <a:off x="3879044" y="4357987"/>
            <a:ext cx="483998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buNone/>
            </a:pPr>
            <a:r>
              <a:rPr lang="en-IN" sz="1800" b="1" i="0" u="none" strike="noStrike" dirty="0">
                <a:solidFill>
                  <a:srgbClr val="FFFFFF"/>
                </a:solidFill>
                <a:effectLst/>
                <a:latin typeface="Corbel" panose="020B0503020204020204" pitchFamily="34" charset="0"/>
              </a:rPr>
              <a:t>Towards Pier Junction</a:t>
            </a:r>
            <a:endParaRPr lang="en-IN" b="0" dirty="0">
              <a:effectLst/>
            </a:endParaRPr>
          </a:p>
          <a:p>
            <a:pPr>
              <a:buNone/>
            </a:pPr>
            <a:br>
              <a:rPr lang="en-IN" dirty="0"/>
            </a:br>
            <a:endParaRPr lang="en-IN" dirty="0"/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F97D0FEE-8634-E1CF-2620-C03F8A57267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35241" y="103793"/>
            <a:ext cx="4023709" cy="134733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68A6076A-1B84-E2CC-E419-0BA2BC0F154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332534" y="1877202"/>
            <a:ext cx="11622931" cy="6532596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1DFA911F-B262-57F2-9961-50B5D0F8A526}"/>
              </a:ext>
            </a:extLst>
          </p:cNvPr>
          <p:cNvSpPr/>
          <p:nvPr/>
        </p:nvSpPr>
        <p:spPr>
          <a:xfrm>
            <a:off x="7391400" y="3162310"/>
            <a:ext cx="1066800" cy="2209790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9867809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5">
          <a:extLst>
            <a:ext uri="{FF2B5EF4-FFF2-40B4-BE49-F238E27FC236}">
              <a16:creationId xmlns:a16="http://schemas.microsoft.com/office/drawing/2014/main" id="{EAB72CDA-D05B-4F93-2C63-80446BB2D1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10">
            <a:extLst>
              <a:ext uri="{FF2B5EF4-FFF2-40B4-BE49-F238E27FC236}">
                <a16:creationId xmlns:a16="http://schemas.microsoft.com/office/drawing/2014/main" id="{864318C1-8E5A-D385-CF4A-B5241C2F41F5}"/>
              </a:ext>
            </a:extLst>
          </p:cNvPr>
          <p:cNvSpPr/>
          <p:nvPr/>
        </p:nvSpPr>
        <p:spPr>
          <a:xfrm>
            <a:off x="16031429" y="204110"/>
            <a:ext cx="1227871" cy="1101363"/>
          </a:xfrm>
          <a:custGeom>
            <a:avLst/>
            <a:gdLst/>
            <a:ahLst/>
            <a:cxnLst/>
            <a:rect l="l" t="t" r="r" b="b"/>
            <a:pathLst>
              <a:path w="1227871" h="1101363">
                <a:moveTo>
                  <a:pt x="0" y="0"/>
                </a:moveTo>
                <a:lnTo>
                  <a:pt x="1227871" y="0"/>
                </a:lnTo>
                <a:lnTo>
                  <a:pt x="1227871" y="1101362"/>
                </a:lnTo>
                <a:lnTo>
                  <a:pt x="0" y="110136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IN"/>
          </a:p>
        </p:txBody>
      </p:sp>
      <p:sp>
        <p:nvSpPr>
          <p:cNvPr id="3" name="Freeform 11">
            <a:extLst>
              <a:ext uri="{FF2B5EF4-FFF2-40B4-BE49-F238E27FC236}">
                <a16:creationId xmlns:a16="http://schemas.microsoft.com/office/drawing/2014/main" id="{156AC894-5F27-ADFE-9141-7BBD997D154D}"/>
              </a:ext>
            </a:extLst>
          </p:cNvPr>
          <p:cNvSpPr/>
          <p:nvPr/>
        </p:nvSpPr>
        <p:spPr>
          <a:xfrm>
            <a:off x="127710" y="3162310"/>
            <a:ext cx="239002" cy="3776239"/>
          </a:xfrm>
          <a:custGeom>
            <a:avLst/>
            <a:gdLst/>
            <a:ahLst/>
            <a:cxnLst/>
            <a:rect l="l" t="t" r="r" b="b"/>
            <a:pathLst>
              <a:path w="239002" h="3776239">
                <a:moveTo>
                  <a:pt x="0" y="0"/>
                </a:moveTo>
                <a:lnTo>
                  <a:pt x="239003" y="0"/>
                </a:lnTo>
                <a:lnTo>
                  <a:pt x="239003" y="3776238"/>
                </a:lnTo>
                <a:lnTo>
                  <a:pt x="0" y="377623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IN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5C72199-2C91-4BCD-2C52-9D31004DFBED}"/>
              </a:ext>
            </a:extLst>
          </p:cNvPr>
          <p:cNvSpPr txBox="1"/>
          <p:nvPr/>
        </p:nvSpPr>
        <p:spPr>
          <a:xfrm>
            <a:off x="15759510" y="9896474"/>
            <a:ext cx="255897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buNone/>
            </a:pPr>
            <a:r>
              <a:rPr lang="en-US" sz="1800" b="1" i="0" u="none" strike="noStrike" dirty="0">
                <a:effectLst/>
                <a:latin typeface="Calibri" panose="020F0502020204030204" pitchFamily="34" charset="0"/>
                <a:hlinkClick r:id="rId5"/>
              </a:rPr>
              <a:t>www.themediaant.com</a:t>
            </a:r>
            <a:endParaRPr lang="en-IN" dirty="0"/>
          </a:p>
        </p:txBody>
      </p:sp>
      <p:sp>
        <p:nvSpPr>
          <p:cNvPr id="5" name="Freeform 2">
            <a:extLst>
              <a:ext uri="{FF2B5EF4-FFF2-40B4-BE49-F238E27FC236}">
                <a16:creationId xmlns:a16="http://schemas.microsoft.com/office/drawing/2014/main" id="{33658086-1011-82E2-56DC-816EC33278A2}"/>
              </a:ext>
            </a:extLst>
          </p:cNvPr>
          <p:cNvSpPr/>
          <p:nvPr/>
        </p:nvSpPr>
        <p:spPr>
          <a:xfrm>
            <a:off x="16031429" y="204110"/>
            <a:ext cx="1227871" cy="1101363"/>
          </a:xfrm>
          <a:custGeom>
            <a:avLst/>
            <a:gdLst/>
            <a:ahLst/>
            <a:cxnLst/>
            <a:rect l="l" t="t" r="r" b="b"/>
            <a:pathLst>
              <a:path w="1227871" h="1101363">
                <a:moveTo>
                  <a:pt x="0" y="0"/>
                </a:moveTo>
                <a:lnTo>
                  <a:pt x="1227871" y="0"/>
                </a:lnTo>
                <a:lnTo>
                  <a:pt x="1227871" y="1101362"/>
                </a:lnTo>
                <a:lnTo>
                  <a:pt x="0" y="110136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IN"/>
          </a:p>
        </p:txBody>
      </p:sp>
      <p:grpSp>
        <p:nvGrpSpPr>
          <p:cNvPr id="6" name="Group 6">
            <a:extLst>
              <a:ext uri="{FF2B5EF4-FFF2-40B4-BE49-F238E27FC236}">
                <a16:creationId xmlns:a16="http://schemas.microsoft.com/office/drawing/2014/main" id="{B691AB33-E20D-4D75-0FAB-B079A4C5845F}"/>
              </a:ext>
            </a:extLst>
          </p:cNvPr>
          <p:cNvGrpSpPr/>
          <p:nvPr/>
        </p:nvGrpSpPr>
        <p:grpSpPr>
          <a:xfrm>
            <a:off x="1503759" y="9244012"/>
            <a:ext cx="15280481" cy="652462"/>
            <a:chOff x="0" y="0"/>
            <a:chExt cx="20373975" cy="869950"/>
          </a:xfrm>
        </p:grpSpPr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95A5E3CF-7938-A3EA-3E15-B5E0871EC5C2}"/>
                </a:ext>
              </a:extLst>
            </p:cNvPr>
            <p:cNvSpPr/>
            <p:nvPr/>
          </p:nvSpPr>
          <p:spPr>
            <a:xfrm>
              <a:off x="0" y="0"/>
              <a:ext cx="20373975" cy="869950"/>
            </a:xfrm>
            <a:custGeom>
              <a:avLst/>
              <a:gdLst/>
              <a:ahLst/>
              <a:cxnLst/>
              <a:rect l="l" t="t" r="r" b="b"/>
              <a:pathLst>
                <a:path w="20373975" h="869950">
                  <a:moveTo>
                    <a:pt x="0" y="69596"/>
                  </a:moveTo>
                  <a:cubicBezTo>
                    <a:pt x="0" y="31115"/>
                    <a:pt x="31115" y="0"/>
                    <a:pt x="69596" y="0"/>
                  </a:cubicBezTo>
                  <a:lnTo>
                    <a:pt x="20304379" y="0"/>
                  </a:lnTo>
                  <a:cubicBezTo>
                    <a:pt x="20342861" y="0"/>
                    <a:pt x="20373975" y="31115"/>
                    <a:pt x="20373975" y="69596"/>
                  </a:cubicBezTo>
                  <a:lnTo>
                    <a:pt x="20373975" y="800354"/>
                  </a:lnTo>
                  <a:cubicBezTo>
                    <a:pt x="20373975" y="838835"/>
                    <a:pt x="20342861" y="869950"/>
                    <a:pt x="20304379" y="869950"/>
                  </a:cubicBezTo>
                  <a:lnTo>
                    <a:pt x="69596" y="869950"/>
                  </a:lnTo>
                  <a:cubicBezTo>
                    <a:pt x="31115" y="869950"/>
                    <a:pt x="0" y="838835"/>
                    <a:pt x="0" y="800354"/>
                  </a:cubicBezTo>
                  <a:close/>
                </a:path>
              </a:pathLst>
            </a:custGeom>
            <a:solidFill>
              <a:srgbClr val="F1EEFF"/>
            </a:solidFill>
          </p:spPr>
          <p:txBody>
            <a:bodyPr/>
            <a:lstStyle/>
            <a:p>
              <a:endParaRPr lang="en-IN"/>
            </a:p>
          </p:txBody>
        </p:sp>
      </p:grpSp>
      <p:sp>
        <p:nvSpPr>
          <p:cNvPr id="8" name="Freeform 11">
            <a:extLst>
              <a:ext uri="{FF2B5EF4-FFF2-40B4-BE49-F238E27FC236}">
                <a16:creationId xmlns:a16="http://schemas.microsoft.com/office/drawing/2014/main" id="{05600980-3353-9D75-D5F1-77BD175ECBA9}"/>
              </a:ext>
            </a:extLst>
          </p:cNvPr>
          <p:cNvSpPr/>
          <p:nvPr/>
        </p:nvSpPr>
        <p:spPr>
          <a:xfrm>
            <a:off x="4425613" y="320425"/>
            <a:ext cx="616503" cy="629085"/>
          </a:xfrm>
          <a:custGeom>
            <a:avLst/>
            <a:gdLst/>
            <a:ahLst/>
            <a:cxnLst/>
            <a:rect l="l" t="t" r="r" b="b"/>
            <a:pathLst>
              <a:path w="616503" h="629085">
                <a:moveTo>
                  <a:pt x="0" y="0"/>
                </a:moveTo>
                <a:lnTo>
                  <a:pt x="616503" y="0"/>
                </a:lnTo>
                <a:lnTo>
                  <a:pt x="616503" y="629085"/>
                </a:lnTo>
                <a:lnTo>
                  <a:pt x="0" y="62908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IN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2B708B2-D220-58F3-85D9-EFDA969A7113}"/>
              </a:ext>
            </a:extLst>
          </p:cNvPr>
          <p:cNvSpPr txBox="1"/>
          <p:nvPr/>
        </p:nvSpPr>
        <p:spPr>
          <a:xfrm rot="2917132">
            <a:off x="3879044" y="4357987"/>
            <a:ext cx="483998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buNone/>
            </a:pPr>
            <a:r>
              <a:rPr lang="en-IN" sz="1800" b="1" i="0" u="none" strike="noStrike" dirty="0">
                <a:solidFill>
                  <a:srgbClr val="FFFFFF"/>
                </a:solidFill>
                <a:effectLst/>
                <a:latin typeface="Corbel" panose="020B0503020204020204" pitchFamily="34" charset="0"/>
              </a:rPr>
              <a:t>Towards Pier Junction</a:t>
            </a:r>
            <a:endParaRPr lang="en-IN" b="0" dirty="0">
              <a:effectLst/>
            </a:endParaRPr>
          </a:p>
          <a:p>
            <a:pPr>
              <a:buNone/>
            </a:pPr>
            <a:br>
              <a:rPr lang="en-IN" dirty="0"/>
            </a:br>
            <a:endParaRPr lang="en-IN" dirty="0"/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6B54A332-C9BA-913E-3A3E-064A4A1FBB9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35241" y="103793"/>
            <a:ext cx="4023709" cy="1347333"/>
          </a:xfrm>
          <a:prstGeom prst="rect">
            <a:avLst/>
          </a:prstGeom>
        </p:spPr>
      </p:pic>
      <p:pic>
        <p:nvPicPr>
          <p:cNvPr id="9" name="Picture 8" descr="A diagram of an airport terminal&#10;&#10;Description automatically generated">
            <a:extLst>
              <a:ext uri="{FF2B5EF4-FFF2-40B4-BE49-F238E27FC236}">
                <a16:creationId xmlns:a16="http://schemas.microsoft.com/office/drawing/2014/main" id="{52099477-56D1-909C-B494-BAB5549F3855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49523" y="1884396"/>
            <a:ext cx="12188952" cy="685800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DBA580D8-CA3F-354C-6830-ADC2E4320448}"/>
              </a:ext>
            </a:extLst>
          </p:cNvPr>
          <p:cNvSpPr/>
          <p:nvPr/>
        </p:nvSpPr>
        <p:spPr>
          <a:xfrm>
            <a:off x="11353800" y="2736773"/>
            <a:ext cx="1356852" cy="3583858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7565983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app/modules/campaigns/services/images/clientsPortfoli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9728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5480000" y="10008000"/>
            <a:ext cx="1371600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2400" b="1" u="sng" dirty="0">
                <a:solidFill>
                  <a:srgbClr val="000000"/>
                </a:solidFill>
                <a:hlinkClick r:id="rId4" tooltip="View more clients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View More</a:t>
            </a:r>
            <a:endParaRPr lang="en-US" sz="24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3" name="Freeform 3" descr="app/modules/planRequests/hash/outdoor/services/ppt/images/thankYou.png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r="-2272" b="-7007"/>
              </a:stretch>
            </a:blipFill>
          </p:spPr>
          <p:txBody>
            <a:bodyPr/>
            <a:lstStyle/>
            <a:p>
              <a:endParaRPr lang="en-IN"/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1819</TotalTime>
  <Words>576</Words>
  <Application>Microsoft Office PowerPoint</Application>
  <PresentationFormat>Custom</PresentationFormat>
  <Paragraphs>149</Paragraphs>
  <Slides>22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32" baseType="lpstr">
      <vt:lpstr>Aptos</vt:lpstr>
      <vt:lpstr>Corbel</vt:lpstr>
      <vt:lpstr>Calibri (MS) Bold</vt:lpstr>
      <vt:lpstr>Calibri</vt:lpstr>
      <vt:lpstr>Arial</vt:lpstr>
      <vt:lpstr>Livvic</vt:lpstr>
      <vt:lpstr>Livvic Bold</vt:lpstr>
      <vt:lpstr>Calibri (MS) Bold Italics</vt:lpstr>
      <vt:lpstr>Calibri (MS)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AIRPORT TEMPLATE</dc:title>
  <dc:creator>TMA</dc:creator>
  <cp:lastModifiedBy>TMA</cp:lastModifiedBy>
  <cp:revision>13</cp:revision>
  <dcterms:created xsi:type="dcterms:W3CDTF">2006-08-16T00:00:00Z</dcterms:created>
  <dcterms:modified xsi:type="dcterms:W3CDTF">2026-09-29T08:56:21Z</dcterms:modified>
  <dc:identifier>DAHSnigsC1g</dc:identifier>
</cp:coreProperties>
</file>