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2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3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4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5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Traditional</c:v>
                </c:pt>
              </c:strCache>
            </c:strRef>
          </c:tx>
          <c:spPr>
            <a:solidFill>
              <a:srgbClr val="22304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5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59324</c:v>
                </c:pt>
                <c:pt idx="1">
                  <c:v>62688</c:v>
                </c:pt>
                <c:pt idx="2">
                  <c:v>61949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Core digital</c:v>
                </c:pt>
              </c:strCache>
            </c:strRef>
          </c:tx>
          <c:spPr>
            <a:solidFill>
              <a:srgbClr val="D64933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5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39714</c:v>
                </c:pt>
                <c:pt idx="1">
                  <c:v>45292</c:v>
                </c:pt>
                <c:pt idx="2">
                  <c:v>53342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Quick commerce</c:v>
                </c:pt>
              </c:strCache>
            </c:strRef>
          </c:tx>
          <c:spPr>
            <a:solidFill>
              <a:srgbClr val="1F7A7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5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300</c:v>
                </c:pt>
                <c:pt idx="1">
                  <c:v>1325</c:v>
                </c:pt>
                <c:pt idx="2">
                  <c:v>4000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MSME digital</c:v>
                </c:pt>
              </c:strCache>
            </c:strRef>
          </c:tx>
          <c:spPr>
            <a:solidFill>
              <a:srgbClr val="C08A2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5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24300</c:v>
                </c:pt>
                <c:pt idx="1">
                  <c:v>29644</c:v>
                </c:pt>
                <c:pt idx="2">
                  <c:v>35814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850" u="none">
                  <a:solidFill>
                    <a:srgbClr val="FFFFFF"/>
                  </a:solidFill>
                  <a:latin typeface="Arial"/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5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A2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DCE0E8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A91A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5D6577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Linear TV</c:v>
                </c:pt>
              </c:strCache>
            </c:strRef>
          </c:tx>
          <c:spPr>
            <a:solidFill>
              <a:srgbClr val="22304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2024</c:v>
                  </c:pt>
                  <c:pt idx="1">
                    <c:v>2025</c:v>
                  </c:pt>
                  <c:pt idx="2">
                    <c:v>2026 (f)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34453</c:v>
                </c:pt>
                <c:pt idx="1">
                  <c:v>32855</c:v>
                </c:pt>
                <c:pt idx="2">
                  <c:v>32855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Connected TV</c:v>
                </c:pt>
              </c:strCache>
            </c:strRef>
          </c:tx>
          <c:spPr>
            <a:solidFill>
              <a:srgbClr val="D64933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2024</c:v>
                  </c:pt>
                  <c:pt idx="1">
                    <c:v>2025</c:v>
                  </c:pt>
                  <c:pt idx="2">
                    <c:v>2026 (f)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3000</c:v>
                </c:pt>
                <c:pt idx="1">
                  <c:v>6000</c:v>
                </c:pt>
                <c:pt idx="2">
                  <c:v>8000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FFFFFF"/>
                  </a:solidFill>
                  <a:latin typeface="Arial"/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A2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DCE0E8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A91A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D6577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8A91A0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D6577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Sports</c:v>
                  </c:pt>
                  <c:pt idx="1">
                    <c:v>Premium GEC</c:v>
                  </c:pt>
                  <c:pt idx="2">
                    <c:v>FTA GEC</c:v>
                  </c:pt>
                  <c:pt idx="3">
                    <c:v>Commodity GEC</c:v>
                  </c:pt>
                  <c:pt idx="4">
                    <c:v>Movies</c:v>
                  </c:pt>
                  <c:pt idx="5">
                    <c:v>News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19</c:v>
                </c:pt>
                <c:pt idx="1">
                  <c:v>26.5</c:v>
                </c:pt>
                <c:pt idx="2">
                  <c:v>11</c:v>
                </c:pt>
                <c:pt idx="3">
                  <c:v>16.5</c:v>
                </c:pt>
                <c:pt idx="4">
                  <c:v>13.5</c:v>
                </c:pt>
                <c:pt idx="5">
                  <c:v>13.5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D64933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D6577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Sports</c:v>
                  </c:pt>
                  <c:pt idx="1">
                    <c:v>Premium GEC</c:v>
                  </c:pt>
                  <c:pt idx="2">
                    <c:v>FTA GEC</c:v>
                  </c:pt>
                  <c:pt idx="3">
                    <c:v>Commodity GEC</c:v>
                  </c:pt>
                  <c:pt idx="4">
                    <c:v>Movies</c:v>
                  </c:pt>
                  <c:pt idx="5">
                    <c:v>News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24</c:v>
                </c:pt>
                <c:pt idx="1">
                  <c:v>26</c:v>
                </c:pt>
                <c:pt idx="2">
                  <c:v>13</c:v>
                </c:pt>
                <c:pt idx="3">
                  <c:v>13.5</c:v>
                </c:pt>
                <c:pt idx="4">
                  <c:v>11</c:v>
                </c:pt>
                <c:pt idx="5">
                  <c:v>11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900" u="none">
                  <a:solidFill>
                    <a:srgbClr val="5D6577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111A2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2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5D6577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OOH 2025 (₹ cr)</c:v>
                </c:pt>
              </c:strCache>
            </c:strRef>
          </c:tx>
          <c:spPr>
            <a:solidFill>
              <a:srgbClr val="1F7A7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D6577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1112</c:v>
                </c:pt>
                <c:pt idx="1">
                  <c:v>1160</c:v>
                </c:pt>
                <c:pt idx="2">
                  <c:v>1209</c:v>
                </c:pt>
                <c:pt idx="3">
                  <c:v>1354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Radio 2025 (₹ cr)</c:v>
                </c:pt>
              </c:strCache>
            </c:strRef>
          </c:tx>
          <c:spPr>
            <a:solidFill>
              <a:srgbClr val="C08A2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D6577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614</c:v>
                </c:pt>
                <c:pt idx="1">
                  <c:v>521</c:v>
                </c:pt>
                <c:pt idx="2">
                  <c:v>622</c:v>
                </c:pt>
                <c:pt idx="3">
                  <c:v>758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D6577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A2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600"/>
        </c:scaling>
        <c:delete val="0"/>
        <c:axPos val="l"/>
        <c:majorGridlines>
          <c:spPr>
            <a:ln w="9525" cap="flat">
              <a:solidFill>
                <a:srgbClr val="DCE0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A91A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5D6577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Increase in TV viewing, Diwali period</c:v>
                </c:pt>
              </c:strCache>
            </c:strRef>
          </c:tx>
          <c:spPr>
            <a:solidFill>
              <a:srgbClr val="D64933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11A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D64933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D64933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64933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64933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8A91A0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Tamil Nadu</c:v>
                  </c:pt>
                  <c:pt idx="1">
                    <c:v>Kerala</c:v>
                  </c:pt>
                  <c:pt idx="2">
                    <c:v>Karnataka</c:v>
                  </c:pt>
                  <c:pt idx="3">
                    <c:v>Andhra Pradesh</c:v>
                  </c:pt>
                  <c:pt idx="4">
                    <c:v>Hindi-speaking market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30</c:v>
                </c:pt>
                <c:pt idx="2">
                  <c:v>21</c:v>
                </c:pt>
                <c:pt idx="3">
                  <c:v>19</c:v>
                </c:pt>
                <c:pt idx="4">
                  <c:v>1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100" u="none">
                  <a:solidFill>
                    <a:srgbClr val="111A2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11A2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6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Cover. The title carries the argument: festive and impact are one conversation, not two.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Contents. Sections 1-2 build the case; section 3 is the inventory; sections 4-5 convert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Nine points. 3, 4, 5 and 6 together are the entire commercial case for an impact-led festive plan.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1. Establish PMAR's framing, then pivot to Large Screen. Do not linger on the macro.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expanded definition matters commercially: it shows where growth is actually being created. Do not get drawn into a debate about which number is 'right'.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concedes the bad news openly. Doing so earns credibility for the Large Screen argument that follows.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pivot slide. Linear's decline is real, but the screen is not being abandoned — the budget is moving within it. Everything that follows about impact properties rests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openly that PMAR gives ranges and we have plotted midpoints. The direction is what matters: money moved from commodity inventory to impact inventory.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Strongest slide in section 1. An independent Madison report is describing the exact properties we sell, without us prompting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2. Move fast. The purpose is to establish festive timing mechanics, not to sell the idea of festive.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Being honest that festive 2025 was muted is more persuasive than claiming a boom. It reframes 2026 as an opportunity to take share rather than ride a wave.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right-hand column is the change from a normal festive calendar: every moment already carries a property recommendation. Do not read the table aloud.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stages, three roles. This sets up anchor/amplify/activate later without naming it yet.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Flag the 2017 vintage of the BARC uplift figures openly. The PMAR print-language data is current and points the same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3 is the commercial hinge of the whole deck: a ratings blackout is an argument for buying properties rather than spots.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3. This is the inventory. Slow down — the client is here to find out what they can buy.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menu. The rest of section 3 explains what each cluster is for. Expect the client to photograph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quote viewership numbers we do not have. The slide argues from PMAR's structural finding, then hands over to the broadcaster's delivery data once it lands.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two are the deck's premiumisation answer. KBC brings trust and scale; 1% Club brings self-selected ambition. Different briefs.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explicit that the audience descriptions here are positioning-based until the broadcaster data lands. Overclaiming on a lifestyle property is an easy way to lose credibility.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are burst media. Neither is a continuity buy. PMAR's own language supports exactly how we sell cinema, which is worth pointing 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Flag the methodology gap between PMAR and dentsu on radio and cinema if anyone raises it — it is a definitional difference, not an error.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4. This is our IP. Slow down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Sequence is the argument. The model produces a decision — property, number, date — not a point of 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 live pitch, highlight the client's row and grey the rest. That act of selection is worth more than any chart.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 with this example, not the premium one. It is the clearest case where an independent report validates the exact property we are selling.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choice between 1% Club and KBC is the interesting part: 1% Club for self-selected ambition and a younger skew, KBC for trust, scale and family co-viewing.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Raise the Kerala caveat yourself before the client finds it. It demonstrates we read the market rather than sold the inventory we happen to hold.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constraint. The Q3 point from PMAR is the strongest reason-to-act-now in the deck, and it is not our claim — it is Madison's.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-1737360"/>
            <a:ext cx="6583680" cy="6583680"/>
          </a:xfrm>
          <a:prstGeom prst="ellipse">
            <a:avLst/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418320" y="3200400"/>
            <a:ext cx="4023360" cy="4023360"/>
          </a:xfrm>
          <a:prstGeom prst="ellipse">
            <a:avLst/>
          </a:prstGeom>
          <a:solidFill>
            <a:srgbClr val="D64933"/>
          </a:solidFill>
          <a:ln w="12700">
            <a:solidFill>
              <a:srgbClr val="D649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3258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MEDIA ANT  ·  AUGUST 2026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182880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4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Festive &amp;</a:t>
            </a:r>
            <a:endParaRPr lang="en-US" sz="5000" dirty="0"/>
          </a:p>
          <a:p>
            <a:pPr indent="0" marL="0">
              <a:lnSpc>
                <a:spcPts val="54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Impact Playbook</a:t>
            </a:r>
            <a:endParaRPr lang="en-US" sz="5000" dirty="0"/>
          </a:p>
        </p:txBody>
      </p:sp>
      <p:sp>
        <p:nvSpPr>
          <p:cNvPr id="6" name="Text 4"/>
          <p:cNvSpPr/>
          <p:nvPr/>
        </p:nvSpPr>
        <p:spPr>
          <a:xfrm>
            <a:off x="640080" y="397764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B9C1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India's festive quarter is now an impact market — and which of our properties answers which brief.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5349240"/>
            <a:ext cx="7040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Bigg Boss  ·  KBC  ·  1% Club  ·  Koffee with Karan  ·  Roadies  ·  Khatron Ke Khiladi  ·  MasterChef  ·  Sport  ·  Cinema  ·  Airport  ·  OOH  ·  Radio  ·  Print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What's inside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2048256"/>
            <a:ext cx="457200" cy="457200"/>
          </a:xfrm>
          <a:prstGeom prst="ellipse">
            <a:avLst/>
          </a:prstGeom>
          <a:solidFill>
            <a:srgbClr val="D64933"/>
          </a:solidFill>
          <a:ln w="12700">
            <a:solidFill>
              <a:srgbClr val="D649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204825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353312" y="2011680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Market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353312" y="2340864"/>
            <a:ext cx="7498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India's ₹1.55 lakh crore ad economy actually sits — and why Large Screen is premiumising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0451592" y="204825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5–9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40080" y="2916936"/>
            <a:ext cx="457200" cy="457200"/>
          </a:xfrm>
          <a:prstGeom prst="ellipse">
            <a:avLst/>
          </a:prstGeom>
          <a:solidFill>
            <a:srgbClr val="D64933"/>
          </a:solidFill>
          <a:ln w="12700">
            <a:solidFill>
              <a:srgbClr val="D649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29169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353312" y="2880360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Festive Quarter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353312" y="3209544"/>
            <a:ext cx="7498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Q3 and Q4 behave by medium, the 2026 calendar, and the measurement vacuum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0451592" y="291693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11–15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40080" y="3785616"/>
            <a:ext cx="457200" cy="457200"/>
          </a:xfrm>
          <a:prstGeom prst="ellipse">
            <a:avLst/>
          </a:prstGeom>
          <a:solidFill>
            <a:srgbClr val="D64933"/>
          </a:solidFill>
          <a:ln w="12700">
            <a:solidFill>
              <a:srgbClr val="D649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7856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353312" y="3749040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Impact Portfolio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353312" y="4078224"/>
            <a:ext cx="7498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property we can take to market, what each one is for, and who it reaches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0451592" y="378561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17–22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40080" y="4654296"/>
            <a:ext cx="457200" cy="457200"/>
          </a:xfrm>
          <a:prstGeom prst="ellipse">
            <a:avLst/>
          </a:prstGeom>
          <a:solidFill>
            <a:srgbClr val="D64933"/>
          </a:solidFill>
          <a:ln w="12700">
            <a:solidFill>
              <a:srgbClr val="D649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080" y="465429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353312" y="4617720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Matching Model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353312" y="4946904"/>
            <a:ext cx="7498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questions that turn a business objective into a property and a number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0451592" y="465429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24–26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40080" y="5522976"/>
            <a:ext cx="457200" cy="457200"/>
          </a:xfrm>
          <a:prstGeom prst="ellipse">
            <a:avLst/>
          </a:prstGeom>
          <a:solidFill>
            <a:srgbClr val="D64933"/>
          </a:solidFill>
          <a:ln w="12700">
            <a:solidFill>
              <a:srgbClr val="D6493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55229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1353312" y="5486400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Practice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1353312" y="5815584"/>
            <a:ext cx="7498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worked examples, the six-week sprint, and what we need to move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10451592" y="552297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27–30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SUMMARY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Nine things that decide festive 2026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69164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64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069848" y="16916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2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is a 60% digital market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69848" y="2221992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₹93,156 cr of ₹1,55,105 cr, on PMAR's expanded definition. Digital absorbed more than 100% of net growth.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343400" y="169164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64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773168" y="16916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2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fell in absolute terms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773168" y="2221992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post-pandemic year it declined — ₹62,688 cr to ₹61,949 cr — while total adex still grew.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046720" y="169164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7A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476488" y="16916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2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the big screen did not shrink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476488" y="2221992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 TV fell 4.6%; CTV nearly doubled to ₹6,000 cr. Large Screen grew 3.7% to ₹38,855 cr.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40080" y="317296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7A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069848" y="3172968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2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Advertisers abandoned tonnage, not the screen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69848" y="370332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 volumes fell ~10% while spend fell only 5% — brands paid more for fewer, higher-attention impressions.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343400" y="317296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08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773168" y="3172968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2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Sport became TV's super-genre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73168" y="370332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Sports' share of TV adex rose from ~18–20% to ~23–25% in a single year.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8046720" y="317296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08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8476488" y="3172968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2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programming gained share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476488" y="370332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Premium GEC held at 25–27% while commodity GEC fell to 12–15%. Tentpoles won; daily soaps lost.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40080" y="4654296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64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069848" y="4654296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2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West Bengal and Tamil Nadu led Impact growth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069848" y="5184648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reality and celebrity-led tentpoles drove it. Kerala's Impact share declined on OTT penetration.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343400" y="4654296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7A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4773168" y="4654296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2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Festive is Q3-built, Q4-banked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773168" y="5184648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 delivered 100% of OOH's annual growth (+18%) and all of radio's (+9%). Q4 is the revenue anchor but flat.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8046720" y="4654296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64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09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8476488" y="4654296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2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Television has no ratings currency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8476488" y="5184648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MIB suspended BARC across all genres in July 2026, pending licence renewal — going into the festive quarter.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40080" y="629107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Pitch Madison Advertising Report 2026 (Madison World) unless stated · Exchange4media / Indiantelevision.com, July 2026 (BARC suspension).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640080" y="656539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B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Festive &amp; Impact Playbook 2026  ·  The Media Ant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10634472" y="65653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1005840"/>
            <a:ext cx="4846320" cy="4846320"/>
          </a:xfrm>
          <a:prstGeom prst="ellipse">
            <a:avLst/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1920240"/>
            <a:ext cx="2743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rgbClr val="D64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8400" dirty="0"/>
          </a:p>
        </p:txBody>
      </p:sp>
      <p:sp>
        <p:nvSpPr>
          <p:cNvPr id="4" name="Text 2"/>
          <p:cNvSpPr/>
          <p:nvPr/>
        </p:nvSpPr>
        <p:spPr>
          <a:xfrm>
            <a:off x="640080" y="32004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Market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40080" y="406908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crossed into a digital-majority market in 2024. What that did to the big screen is the more interesting story.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MARKET IN 2025–26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ways to see India's advertising market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9537192" y="3840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50" kern="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01</a:t>
            </a:r>
            <a:endParaRPr lang="en-US" sz="10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02920" y="1737360"/>
          <a:ext cx="6766560" cy="3931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7498080" y="1737360"/>
            <a:ext cx="4050792" cy="3931920"/>
          </a:xfrm>
          <a:prstGeom prst="roundRect">
            <a:avLst>
              <a:gd name="adj" fmla="val 1395"/>
            </a:avLst>
          </a:prstGeom>
          <a:solidFill>
            <a:srgbClr val="F2F4F7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772400" y="1938528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D64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₹1,55,105 cr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7772400" y="24688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adex in 2025 on the expanded definition, up 12%. On the legacy definition — excluding quick commerce and MSME digital — the same market is ₹1,15,291 cr, up 7%.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7772400" y="342900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7A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60%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7772400" y="3931920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share on the expanded lens — 46% on the legacy lens. India crossed digital majority in 2024, not 2026.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7772400" y="475488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50"/>
              </a:lnSpc>
              <a:buNone/>
            </a:pPr>
            <a:r>
              <a:rPr lang="en-US" sz="1050" i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MSME digital alone is ₹35,814 cr — about 38% of all digital spend. PMAR calls it the invisible majority.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640080" y="629107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Pitch Madison Advertising Report 2026, Tables 1.1A and 1.1B. Expanded definition includes quick-commerce advertising and MSME digital spends.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640080" y="656539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B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Festive &amp; Impact Playbook 2026  ·  The Media Ant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0634472" y="65653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2025 REALITY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rupee of net growth came from digital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9537192" y="3840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50" kern="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02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2560320" cy="1783080"/>
          </a:xfrm>
          <a:prstGeom prst="roundRect">
            <a:avLst>
              <a:gd name="adj" fmla="val 3077"/>
            </a:avLst>
          </a:prstGeom>
          <a:solidFill>
            <a:srgbClr val="F2F4F7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59536" y="193852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D64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−₹739 cr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59536" y="251460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media's absolute decline in 2025 — the first in the post-pandemic recovery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438144" y="1737360"/>
            <a:ext cx="2560320" cy="1783080"/>
          </a:xfrm>
          <a:prstGeom prst="roundRect">
            <a:avLst>
              <a:gd name="adj" fmla="val 3077"/>
            </a:avLst>
          </a:prstGeom>
          <a:solidFill>
            <a:srgbClr val="F2F4F7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657600" y="193852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7A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+₹8,050 cr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657600" y="251460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added by digital on the legacy lens — more than all net market growth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36208" y="1737360"/>
            <a:ext cx="2560320" cy="1783080"/>
          </a:xfrm>
          <a:prstGeom prst="roundRect">
            <a:avLst>
              <a:gd name="adj" fmla="val 3077"/>
            </a:avLst>
          </a:prstGeom>
          <a:solidFill>
            <a:srgbClr val="F2F4F7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55664" y="193852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7A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+₹16,895 cr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6455664" y="251460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added by digital on the expanded lens, including quick commerce and MSME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9034272" y="1737360"/>
            <a:ext cx="2560320" cy="1783080"/>
          </a:xfrm>
          <a:prstGeom prst="roundRect">
            <a:avLst>
              <a:gd name="adj" fmla="val 3077"/>
            </a:avLst>
          </a:prstGeom>
          <a:solidFill>
            <a:srgbClr val="F2F4F7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253728" y="193852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85% → 54%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9253728" y="251460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traditional's share over a decade on the legacy series — 40% on the expanded series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40080" y="3749040"/>
            <a:ext cx="10908792" cy="1920240"/>
          </a:xfrm>
          <a:prstGeom prst="roundRect">
            <a:avLst>
              <a:gd name="adj" fmla="val 2857"/>
            </a:avLst>
          </a:prstGeom>
          <a:solidFill>
            <a:srgbClr val="111A2E"/>
          </a:solidFill>
          <a:ln w="9525">
            <a:solidFill>
              <a:srgbClr val="111A2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3950208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PMAR concludes from this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60120" y="4297680"/>
            <a:ext cx="5120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C6C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has shifted from expansion to allocation. 2025 is the first post-pandemic year in which traditional media fell in absolute terms even as total adex grew — the market is now punishing habit-driven allocation. For the top 50 advertisers the mix is already 58% digital against 32% TV; for the top 10 it is 61% against 36%.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309360" y="3950208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that is not an argument against the big screen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309360" y="4297680"/>
            <a:ext cx="5120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C6C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the money leaving traditional is leaving low-attention inventory, not high-attention inventory. The next three slides show where it went — and it did not all go to performance.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40080" y="629107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Pitch Madison Advertising Report 2026, Foreword and Section 1.3.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640080" y="656539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B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Festive &amp; Impact Playbook 2026  ·  The Media Ant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634472" y="65653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LARGE SCREEN THESIS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Linear TV declined. The large screen did not.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9537192" y="3840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50" kern="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03</a:t>
            </a:r>
            <a:endParaRPr lang="en-US" sz="10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02920" y="1737360"/>
          <a:ext cx="6309360" cy="3931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7040880" y="1874520"/>
            <a:ext cx="4507992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040880" y="1874520"/>
            <a:ext cx="4507992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269480" y="200253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 TV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9509760" y="198424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2230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−4.6%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7269480" y="2313432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₹34,453 cr → ₹32,855 cr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7269480" y="2569464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decline continues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7040880" y="3081528"/>
            <a:ext cx="4507992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7040880" y="3081528"/>
            <a:ext cx="4507992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269480" y="3209544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TV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9509760" y="3191256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D64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~+100%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7269480" y="3520440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₹3,000 cr → ₹6,000 cr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7269480" y="3776472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scaling, near doubling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7040880" y="4288536"/>
            <a:ext cx="4507992" cy="1097280"/>
          </a:xfrm>
          <a:prstGeom prst="roundRect">
            <a:avLst>
              <a:gd name="adj" fmla="val 5000"/>
            </a:avLst>
          </a:prstGeom>
          <a:solidFill>
            <a:srgbClr val="F2F4F7"/>
          </a:solidFill>
          <a:ln w="9525">
            <a:solidFill>
              <a:srgbClr val="F2F4F7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269480" y="441655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 Screen</a:t>
            </a:r>
            <a:endParaRPr lang="en-US" sz="1250" dirty="0"/>
          </a:p>
        </p:txBody>
      </p:sp>
      <p:sp>
        <p:nvSpPr>
          <p:cNvPr id="20" name="Text 17"/>
          <p:cNvSpPr/>
          <p:nvPr/>
        </p:nvSpPr>
        <p:spPr>
          <a:xfrm>
            <a:off x="9509760" y="4398264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1F7A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+3.7%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7269480" y="4727448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₹37,453 cr → ₹38,855 cr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7269480" y="4983480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Grows despite linear's decline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7040880" y="5486400"/>
            <a:ext cx="4507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50"/>
              </a:lnSpc>
              <a:buNone/>
            </a:pPr>
            <a:r>
              <a:rPr lang="en-US" sz="1050" i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forecast: Large Screen ₹40,855 cr (+5%), with CTV alone growing about a third to ₹8,000 cr.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640080" y="629107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Pitch Madison Advertising Report 2026, Tables 2.1 and 1.8. PMAR's CTV definition covers both OTT CTV and YouTube CTV, applied retrospectively to 2024.</a:t>
            </a:r>
            <a:endParaRPr lang="en-US" sz="850" dirty="0"/>
          </a:p>
        </p:txBody>
      </p:sp>
      <p:sp>
        <p:nvSpPr>
          <p:cNvPr id="25" name="Text 22"/>
          <p:cNvSpPr/>
          <p:nvPr/>
        </p:nvSpPr>
        <p:spPr>
          <a:xfrm>
            <a:off x="640080" y="656539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B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Festive &amp; Impact Playbook 2026  ·  The Media Ant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10634472" y="65653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HAPPENED INSIDE TELEVISION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mass frequency to mass impact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9537192" y="3840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50" kern="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04</a:t>
            </a:r>
            <a:endParaRPr lang="en-US" sz="10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02920" y="1737360"/>
          <a:ext cx="6492240" cy="3840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7223760" y="1737360"/>
            <a:ext cx="4325112" cy="3840480"/>
          </a:xfrm>
          <a:prstGeom prst="roundRect">
            <a:avLst>
              <a:gd name="adj" fmla="val 1429"/>
            </a:avLst>
          </a:prstGeom>
          <a:solidFill>
            <a:srgbClr val="111A2E"/>
          </a:solidFill>
          <a:ln w="9525">
            <a:solidFill>
              <a:srgbClr val="111A2E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498080" y="1938528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reallocation, in PMAR's words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498080" y="2359152"/>
            <a:ext cx="3840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400"/>
              </a:lnSpc>
              <a:spcAft>
                <a:spcPts val="1000"/>
              </a:spcAft>
              <a:buSzPct val="100000"/>
              <a:buChar char="•"/>
            </a:pPr>
            <a:r>
              <a:rPr lang="en-US" sz="1050" dirty="0">
                <a:solidFill>
                  <a:srgbClr val="C6C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Sports became TV's super-genre, on marquee tournaments, premium pricing for live high-attention environments, and co-viewing.</a:t>
            </a:r>
            <a:endParaRPr lang="en-US" sz="1050" dirty="0"/>
          </a:p>
          <a:p>
            <a:pPr marL="342900" indent="-342900">
              <a:lnSpc>
                <a:spcPts val="1400"/>
              </a:lnSpc>
              <a:spcAft>
                <a:spcPts val="1000"/>
              </a:spcAft>
              <a:buSzPct val="100000"/>
              <a:buChar char="•"/>
            </a:pPr>
            <a:r>
              <a:rPr lang="en-US" sz="1050" dirty="0">
                <a:solidFill>
                  <a:srgbClr val="C6C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Premium GEC — tentpole shows, reality formats, high-production content — held share and premiumised.</a:t>
            </a:r>
            <a:endParaRPr lang="en-US" sz="1050" dirty="0"/>
          </a:p>
          <a:p>
            <a:pPr marL="342900" indent="-342900">
              <a:lnSpc>
                <a:spcPts val="1400"/>
              </a:lnSpc>
              <a:spcAft>
                <a:spcPts val="1000"/>
              </a:spcAft>
              <a:buSzPct val="100000"/>
              <a:buChar char="•"/>
            </a:pPr>
            <a:r>
              <a:rPr lang="en-US" sz="1050" dirty="0">
                <a:solidFill>
                  <a:srgbClr val="C6C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Commodity GEC — daily soaps and low-attention inventory — came under pressure.</a:t>
            </a:r>
            <a:endParaRPr lang="en-US" sz="1050" dirty="0"/>
          </a:p>
          <a:p>
            <a:pPr marL="342900" indent="-342900">
              <a:lnSpc>
                <a:spcPts val="1400"/>
              </a:lnSpc>
              <a:spcAft>
                <a:spcPts val="1000"/>
              </a:spcAft>
              <a:buSzPct val="100000"/>
              <a:buChar char="•"/>
            </a:pPr>
            <a:r>
              <a:rPr lang="en-US" sz="1050" dirty="0">
                <a:solidFill>
                  <a:srgbClr val="C6C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Free-to-air GEC gained quietly as an efficient reach engine for mass-market categories.</a:t>
            </a:r>
            <a:endParaRPr lang="en-US" sz="1050" dirty="0"/>
          </a:p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050" dirty="0">
                <a:solidFill>
                  <a:srgbClr val="C6C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Movies and news declined on both volume and revenue — structural, not cyclical.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640080" y="566928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 ad volumes fell about 10% while TV adex fell only 5% — advertisers bought fewer impressions and paid more for each one.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40080" y="629107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Pitch Madison Advertising Report 2026, Table 4.3 (Madison CIO analysis, estimated genre shares — midpoints of PMAR's stated ranges plotted).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640080" y="656539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B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Festive &amp; Impact Playbook 2026  ·  The Media Ant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10634472" y="65653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PREMIUMISATION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Impact programming gained share — and led in the East and South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9537192" y="3840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50" kern="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05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5257800" cy="2286000"/>
          </a:xfrm>
          <a:prstGeom prst="roundRect">
            <a:avLst>
              <a:gd name="adj" fmla="val 2400"/>
            </a:avLst>
          </a:prstGeom>
          <a:solidFill>
            <a:srgbClr val="F2F4F7"/>
          </a:solidFill>
          <a:ln w="9525">
            <a:solidFill>
              <a:srgbClr val="F2F4F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938528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PMAR reports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2286000"/>
            <a:ext cx="46634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1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programming — high-profile events and tentpoles — gained share nationally, with Impact's contribution to TV free commercial time and GRPs rising between 2024 and 2025. Advertisers are gravitating toward high-impact properties even in local and regional markets, while stepping back from low-intensity, everyday inventory.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72200" y="1737360"/>
            <a:ext cx="5376672" cy="1298448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172200" y="1737360"/>
            <a:ext cx="5376672" cy="1298448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00800" y="1938528"/>
            <a:ext cx="274320" cy="274320"/>
          </a:xfrm>
          <a:prstGeom prst="ellipse">
            <a:avLst/>
          </a:prstGeom>
          <a:solidFill>
            <a:srgbClr val="1F7A72"/>
          </a:solidFill>
          <a:ln w="12700">
            <a:solidFill>
              <a:srgbClr val="1F7A7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784848" y="190195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West Bengal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784848" y="21945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7A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Particularly strong growth in Impact share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784848" y="2450592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Local-language tentpoles, regional reality and celebrity-led content; high co-viewing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172200" y="3154680"/>
            <a:ext cx="5376672" cy="1298448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172200" y="3154680"/>
            <a:ext cx="5376672" cy="1298448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00800" y="3355848"/>
            <a:ext cx="274320" cy="274320"/>
          </a:xfrm>
          <a:prstGeom prst="ellipse">
            <a:avLst/>
          </a:prstGeom>
          <a:solidFill>
            <a:srgbClr val="1F7A72"/>
          </a:solidFill>
          <a:ln w="12700">
            <a:solidFill>
              <a:srgbClr val="1F7A7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784848" y="331927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Tamil Nadu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784848" y="36118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7A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Particularly strong growth in Impact share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784848" y="3867912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drivers — regional reality formats and region-specific events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6172200" y="4572000"/>
            <a:ext cx="5376672" cy="1298448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72200" y="4572000"/>
            <a:ext cx="5376672" cy="1298448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00800" y="4773168"/>
            <a:ext cx="274320" cy="274320"/>
          </a:xfrm>
          <a:prstGeom prst="ellipse">
            <a:avLst/>
          </a:prstGeom>
          <a:solidFill>
            <a:srgbClr val="D64933"/>
          </a:solidFill>
          <a:ln w="12700">
            <a:solidFill>
              <a:srgbClr val="D6493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784848" y="473659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Kerala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784848" y="502920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Declining Impact share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784848" y="5285232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Attributed to higher OTT penetration and cord-cutting — plan Kerala on airport, cinema and CTV, not linear alone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640080" y="4206240"/>
            <a:ext cx="5257800" cy="1463040"/>
          </a:xfrm>
          <a:prstGeom prst="roundRect">
            <a:avLst>
              <a:gd name="adj" fmla="val 3750"/>
            </a:avLst>
          </a:prstGeom>
          <a:solidFill>
            <a:srgbClr val="111A2E"/>
          </a:solidFill>
          <a:ln w="9525">
            <a:solidFill>
              <a:srgbClr val="111A2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4400" y="438912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this against our portfolio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914400" y="470916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C6C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markets PMAR names as Impact leaders are the two where we hold regional Bigg Boss editions. The market that declined is the one our Onam cluster targets — which is why that plan leads with airport, cinema and CTV rather than linear GEC.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640080" y="629107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Pitch Madison Advertising Report 2026, Section 4.5 'Regional Premiumisation and Impact TV'.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640080" y="656539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B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Festive &amp; Impact Playbook 2026  ·  The Media Ant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0634472" y="65653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1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1005840"/>
            <a:ext cx="4846320" cy="4846320"/>
          </a:xfrm>
          <a:prstGeom prst="ellipse">
            <a:avLst/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1920240"/>
            <a:ext cx="2743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rgbClr val="D64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8400" dirty="0"/>
          </a:p>
        </p:txBody>
      </p:sp>
      <p:sp>
        <p:nvSpPr>
          <p:cNvPr id="4" name="Text 2"/>
          <p:cNvSpPr/>
          <p:nvPr/>
        </p:nvSpPr>
        <p:spPr>
          <a:xfrm>
            <a:off x="640080" y="32004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Festive Quarter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40080" y="406908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 builds the growth, Q4 banks the revenue — and each medium behaves differently across the two.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FESTIVE SEASONALITY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 builds the growth. Q4 banks the revenue.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9537192" y="3840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50" kern="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06</a:t>
            </a:r>
            <a:endParaRPr lang="en-US" sz="10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02920" y="1737360"/>
          <a:ext cx="6583680" cy="3840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7315200" y="178308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7A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+18%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7315200" y="2258568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OOH's Q3 growth in 2025 — Q3 delivered 100% of the medium's annual growth, while Q4 was flat despite being the largest quarter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7315200" y="315468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C08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+9%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7315200" y="3630168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Radio's Q3 growth — again the only growing quarter. Q4 holds 30% of annual radio revenue but grew 0%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7315200" y="452628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D64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Muted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7315200" y="5001768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PMAR's own description of festive 2025 — advertisers took a wait-and-watch stance amid uneven demand signals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7315200" y="553212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50"/>
              </a:lnSpc>
              <a:buNone/>
            </a:pPr>
            <a:r>
              <a:rPr lang="en-US" sz="1050" i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planning implication: commitments made in Q3 create the growth. Q4 money arrives whether you court it or not — Q3 money does not.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640080" y="629107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Pitch Madison Advertising Report 2026, Tables 6.2 and 7.3. Festive-season characterisation from PMAR Section 1.2, Headwinds.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640080" y="656539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B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Festive &amp; Impact Playbook 2026  ·  The Media Ant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0634472" y="65653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2026 FESTIVE CALENDAR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Fourteen moments. Not one season.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9537192" y="3840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50" kern="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07</a:t>
            </a:r>
            <a:endParaRPr lang="en-US" sz="1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645920"/>
          <a:ext cx="10908792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1234440"/>
                <a:gridCol w="2606040"/>
                <a:gridCol w="2697480"/>
                <a:gridCol w="2542032"/>
              </a:tblGrid>
              <a:tr h="2788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Moment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Core markets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Peak categories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Our lead property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Independence Day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 Aug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National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Electronics, appliances, e-commerce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News L-bands, Print all-India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Onam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16–24 Aug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Kerala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Apparel, gold, durables, autos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Airport, Kochi Metro, Malayalam GEC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Raksha Bandhan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 Aug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North, West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Gifting, apparel, sweets, D2C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Creator gifting package, BTL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Janmashtami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Sep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North, West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FMCG, sweets, apparel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Regional Bigg Boss editions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Ganesh Chaturthi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 Sep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Maharashtra, Goa, Karnataka, Telangana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FMCG, retail, auto, local services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Marathi properties, Red FM, MH creators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Navratri / Durga Puja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11–21 Oct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North &amp; West / West Bengal, Odisha, Assam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Apparel, cosmetics, auto, durables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Bigg Boss Bangla, Kolkata OOH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Karwa Chauth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 Oct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North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Jewellery, beauty, apparel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Roadies, Hindi GEC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Dussehra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 Oct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National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Auto, durables, electronics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Sport, Hindi GEC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Dhanteras / Diwali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6–8 Nov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National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Jewellery, smartphones, TVs, appliances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KBC, 1% Club, cinema tentpole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Bhai Dooj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 Nov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North, West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Gifting, apparel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Creator package, retail media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Chhath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 Nov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Bihar, Jharkhand, E-UP, Delhi NCR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FMCG, apparel, travel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Regional TV, radio, transit OOH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Guru Nanak Jayanti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 Nov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Punjab, Haryana, Delhi NCR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Apparel, jewellery, food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Regional print, radio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Wedding season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 Nov – 12 Dec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Broad-based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Jewellery, apparel, travel, hospitality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Koffee with Karan, airport, CTV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Christmas / New Year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 Dec onward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Metros, Kerala, Goa, North-East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Travel, hospitality, premium gifting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Cinema tentpole, airport, CTV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40080" y="629107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Dates indicative — confirm against the panchang before commitment. Property assignments subject to 2026 inventory confirmation.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640080" y="656539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B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Festive &amp; Impact Playbook 2026  ·  The Media Ant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0634472" y="65653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FESTIVE ATTENTION GOES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Discovery, consideration and conversion have separated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9537192" y="3840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50" kern="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08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3383280" cy="3749040"/>
          </a:xfrm>
          <a:prstGeom prst="roundRect">
            <a:avLst>
              <a:gd name="adj" fmla="val 1622"/>
            </a:avLst>
          </a:prstGeom>
          <a:solidFill>
            <a:srgbClr val="F2F4F7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96112" y="1965960"/>
            <a:ext cx="1371600" cy="292608"/>
          </a:xfrm>
          <a:prstGeom prst="roundRect">
            <a:avLst>
              <a:gd name="adj" fmla="val 15625"/>
            </a:avLst>
          </a:prstGeom>
          <a:solidFill>
            <a:srgbClr val="D64933"/>
          </a:solidFill>
          <a:ln w="12700">
            <a:solidFill>
              <a:srgbClr val="D649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6112" y="1965960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896112" y="235915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Social &amp; creators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96112" y="2743200"/>
            <a:ext cx="2880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400"/>
              </a:lnSpc>
              <a:spcAft>
                <a:spcPts val="9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~8 in 10 Indian shoppers discover new products on social media</a:t>
            </a:r>
            <a:endParaRPr lang="en-US" sz="1050" dirty="0"/>
          </a:p>
          <a:p>
            <a:pPr marL="342900" indent="-342900">
              <a:lnSpc>
                <a:spcPts val="1400"/>
              </a:lnSpc>
              <a:spcAft>
                <a:spcPts val="9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96% of those discoveries happen on Meta platforms</a:t>
            </a:r>
            <a:endParaRPr lang="en-US" sz="1050" dirty="0"/>
          </a:p>
          <a:p>
            <a:pPr marL="342900" indent="-342900">
              <a:lnSpc>
                <a:spcPts val="1400"/>
              </a:lnSpc>
              <a:spcAft>
                <a:spcPts val="9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in 10 shoppers follow national creators — the group with the greatest impact on discovery and purchase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43400" y="1737360"/>
            <a:ext cx="3383280" cy="3749040"/>
          </a:xfrm>
          <a:prstGeom prst="roundRect">
            <a:avLst>
              <a:gd name="adj" fmla="val 1622"/>
            </a:avLst>
          </a:prstGeom>
          <a:solidFill>
            <a:srgbClr val="F2F4F7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99432" y="1965960"/>
            <a:ext cx="1371600" cy="292608"/>
          </a:xfrm>
          <a:prstGeom prst="roundRect">
            <a:avLst>
              <a:gd name="adj" fmla="val 15625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99432" y="1965960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4599432" y="235915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Large Screen &amp; context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599432" y="2743200"/>
            <a:ext cx="2880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400"/>
              </a:lnSpc>
              <a:spcAft>
                <a:spcPts val="9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 Screen grew to ₹38,855 cr even as linear TV fell</a:t>
            </a:r>
            <a:endParaRPr lang="en-US" sz="1050" dirty="0"/>
          </a:p>
          <a:p>
            <a:pPr marL="342900" indent="-342900">
              <a:lnSpc>
                <a:spcPts val="1400"/>
              </a:lnSpc>
              <a:spcAft>
                <a:spcPts val="9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166 million monthly connected-TV viewers, up 23%; 59 million watch no linear TV at all</a:t>
            </a:r>
            <a:endParaRPr lang="en-US" sz="1050" dirty="0"/>
          </a:p>
          <a:p>
            <a:pPr marL="342900" indent="-342900">
              <a:lnSpc>
                <a:spcPts val="1400"/>
              </a:lnSpc>
              <a:spcAft>
                <a:spcPts val="9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Sport and premium GEC now hold roughly half of TV adex between them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046720" y="1737360"/>
            <a:ext cx="3383280" cy="3749040"/>
          </a:xfrm>
          <a:prstGeom prst="roundRect">
            <a:avLst>
              <a:gd name="adj" fmla="val 1622"/>
            </a:avLst>
          </a:prstGeom>
          <a:solidFill>
            <a:srgbClr val="F2F4F7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02752" y="1965960"/>
            <a:ext cx="1371600" cy="292608"/>
          </a:xfrm>
          <a:prstGeom prst="roundRect">
            <a:avLst>
              <a:gd name="adj" fmla="val 15625"/>
            </a:avLst>
          </a:prstGeom>
          <a:solidFill>
            <a:srgbClr val="1F7A72"/>
          </a:solidFill>
          <a:ln w="12700">
            <a:solidFill>
              <a:srgbClr val="1F7A7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02752" y="1965960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8302752" y="235915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Commerce &amp; messaging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302752" y="2743200"/>
            <a:ext cx="2880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400"/>
              </a:lnSpc>
              <a:spcAft>
                <a:spcPts val="9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Quick-commerce advertising rose from ₹1,325 cr to ₹4,000 cr — up 202% in one year</a:t>
            </a:r>
            <a:endParaRPr lang="en-US" sz="1050" dirty="0"/>
          </a:p>
          <a:p>
            <a:pPr marL="342900" indent="-342900">
              <a:lnSpc>
                <a:spcPts val="1400"/>
              </a:lnSpc>
              <a:spcAft>
                <a:spcPts val="9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E-commerce and quick commerce together added ₹4,864 cr, more than covering TV's decline</a:t>
            </a:r>
            <a:endParaRPr lang="en-US" sz="1050" dirty="0"/>
          </a:p>
          <a:p>
            <a:pPr marL="342900" indent="-342900">
              <a:lnSpc>
                <a:spcPts val="1400"/>
              </a:lnSpc>
              <a:spcAft>
                <a:spcPts val="9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~60% of users say they are likely to buy after a WhatsApp offer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640080" y="562356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single buy covers that journey. A festive plan anchored in one medium is not a plan — it is a bet.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40080" y="629107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Pitch Madison Advertising Report 2026 · Meta / GWI India study, n=2,548 · Kantar Media Compass Q1 2026 · Campaign India.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640080" y="656539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B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Festive &amp; Impact Playbook 2026  ·  The Media Ant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634472" y="65653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REGIONAL ASYMMETRY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Diwali does not lift television. The South does.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9537192" y="3840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50" kern="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09</a:t>
            </a:r>
            <a:endParaRPr lang="en-US" sz="10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02920" y="1737360"/>
          <a:ext cx="6492240" cy="3794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7223760" y="1737360"/>
            <a:ext cx="4325112" cy="3794760"/>
          </a:xfrm>
          <a:prstGeom prst="roundRect">
            <a:avLst>
              <a:gd name="adj" fmla="val 1446"/>
            </a:avLst>
          </a:prstGeom>
          <a:solidFill>
            <a:srgbClr val="F2F4F7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498080" y="1938528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GEC leadership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7498080" y="235915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 Pravah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235440" y="235915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Marathi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10332720" y="2359152"/>
            <a:ext cx="960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~50%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7498080" y="267919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 Jalsha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9235440" y="267919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Bangla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10332720" y="2679192"/>
            <a:ext cx="960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47%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7498080" y="299923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Asianet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9235440" y="29992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Malayalam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0332720" y="2999232"/>
            <a:ext cx="960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42%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7498080" y="331927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 Maa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9235440" y="331927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Telugu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10332720" y="3319272"/>
            <a:ext cx="960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39%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7498080" y="363931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 Vijay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235440" y="363931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Tamil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10332720" y="3639312"/>
            <a:ext cx="960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32%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7498080" y="4114800"/>
            <a:ext cx="3749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 tells the same story in reverse: English grew 6% in 2025 and was the only growth driver, while Marathi and Telugu volumes fell 6% each and Hindi stayed flat.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7498080" y="498348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i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national festival does not produce a national uplift.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640080" y="629107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BARC India, 'What India Is Watching' — directional pattern, 2017 base data; Reliance Industries Annual Report FY25 (GEC share); Pitch Madison Advertising Report 2026, Table 5.3 (print language volumes).</a:t>
            </a:r>
            <a:endParaRPr lang="en-US" sz="850" dirty="0"/>
          </a:p>
        </p:txBody>
      </p:sp>
      <p:sp>
        <p:nvSpPr>
          <p:cNvPr id="26" name="Text 23"/>
          <p:cNvSpPr/>
          <p:nvPr/>
        </p:nvSpPr>
        <p:spPr>
          <a:xfrm>
            <a:off x="640080" y="656539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B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Festive &amp; Impact Playbook 2026  ·  The Media Ant</a:t>
            </a:r>
            <a:endParaRPr lang="en-US" sz="800" dirty="0"/>
          </a:p>
        </p:txBody>
      </p:sp>
      <p:sp>
        <p:nvSpPr>
          <p:cNvPr id="27" name="Text 24"/>
          <p:cNvSpPr/>
          <p:nvPr/>
        </p:nvSpPr>
        <p:spPr>
          <a:xfrm>
            <a:off x="10634472" y="65653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1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669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2026 DISCONTINUITY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 the first time in a decade, television has no ratings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2514600" cy="1325880"/>
          </a:xfrm>
          <a:prstGeom prst="roundRect">
            <a:avLst>
              <a:gd name="adj" fmla="val 4138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41248" y="2048256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 2026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841248" y="2340864"/>
            <a:ext cx="2148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News-genre TRPs suspended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383280" y="1874520"/>
            <a:ext cx="2514600" cy="1325880"/>
          </a:xfrm>
          <a:prstGeom prst="roundRect">
            <a:avLst>
              <a:gd name="adj" fmla="val 4138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584448" y="2048256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 2026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584448" y="2340864"/>
            <a:ext cx="2148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Ratings reportedly released against the embargo; complaints follow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126480" y="1874520"/>
            <a:ext cx="2514600" cy="1325880"/>
          </a:xfrm>
          <a:prstGeom prst="roundRect">
            <a:avLst>
              <a:gd name="adj" fmla="val 4138"/>
            </a:avLst>
          </a:prstGeom>
          <a:solidFill>
            <a:srgbClr val="D64933"/>
          </a:solidFill>
          <a:ln w="12700">
            <a:solidFill>
              <a:srgbClr val="D649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27648" y="2048256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FFE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 2026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327648" y="2340864"/>
            <a:ext cx="2148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MIB directs BARC to suspend ratings across ALL genres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869680" y="1874520"/>
            <a:ext cx="2514600" cy="1325880"/>
          </a:xfrm>
          <a:prstGeom prst="roundRect">
            <a:avLst>
              <a:gd name="adj" fmla="val 4138"/>
            </a:avLst>
          </a:prstGeom>
          <a:solidFill>
            <a:srgbClr val="C08A2E"/>
          </a:solidFill>
          <a:ln w="12700">
            <a:solidFill>
              <a:srgbClr val="C08A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70848" y="2048256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3A2A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FESTIVE Q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9070848" y="2340864"/>
            <a:ext cx="2148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241A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Allocations locked without an industry currency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40080" y="35204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means for a festive plan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0080" y="388620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64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097280" y="38862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Television pricing loses its anchor.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5486400" y="3886200"/>
            <a:ext cx="603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Negotiation moves from a shared currency to relative bargaining power. That cuts both ways.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40080" y="443484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64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097280" y="443484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Post-campaign proof cannot rest on ratings.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5486400" y="4434840"/>
            <a:ext cx="603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guarantees and effectiveness reads need an alternative basis, agreed before booking.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40080" y="498348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64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097280" y="498348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favours properties over spots.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5486400" y="4983480"/>
            <a:ext cx="603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named IP sells on association and integration, which survive a ratings blackout. Loose spot inventory sells on numbers that no longer exist.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40080" y="553212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64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1097280" y="553212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your own measurement.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5486400" y="5532120"/>
            <a:ext cx="603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CTV log-level delivery, brand-lift study on the anchor property, share-of-search tracking, retail-media attribution.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640080" y="6291072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is live and may change. Verify before the plan is signed. Sources: Exchange4media, Indiantelevision.com, BestMediaInfo (July 2026).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1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1005840"/>
            <a:ext cx="4846320" cy="4846320"/>
          </a:xfrm>
          <a:prstGeom prst="ellipse">
            <a:avLst/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1920240"/>
            <a:ext cx="2743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rgbClr val="D64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8400" dirty="0"/>
          </a:p>
        </p:txBody>
      </p:sp>
      <p:sp>
        <p:nvSpPr>
          <p:cNvPr id="4" name="Text 2"/>
          <p:cNvSpPr/>
          <p:nvPr/>
        </p:nvSpPr>
        <p:spPr>
          <a:xfrm>
            <a:off x="640080" y="32004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Impact Portfolio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40080" y="406908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can take to market, what each property is actually for, and which brief it answers.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CAN TAKE TO MARKET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portfolio at a glance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9537192" y="3840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50" kern="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10</a:t>
            </a:r>
            <a:endParaRPr lang="en-US" sz="10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645920"/>
          <a:ext cx="10908792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011680"/>
                <a:gridCol w="2148840"/>
                <a:gridCol w="2084832"/>
                <a:gridCol w="1920240"/>
              </a:tblGrid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Property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Type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Market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Festive window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Primary role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Bigg Boss — Hindi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Reality tentpole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HSM, national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 onward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Mass impact, co-viewing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Bigg Boss — Bangla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Regional reality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West Bengal, East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Durga Puja window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Regional entry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Bigg Boss — Tamil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Regional reality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Tamil Nadu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Oct onward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Regional entry, scale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Bigg Boss — Telugu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Regional reality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AP, Telangana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 onward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Regional entry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Bigg Boss — Kannada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Regional reality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Karnataka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 onward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Regional entry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Bigg Boss — Malayalam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Regional reality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Kerala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Aug onward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Onam association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Kaun Banega Crorepati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Appointment quiz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HSM, national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Aug–Nov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Trust, family co-viewing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1% Club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Digital IP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Metros, NCCS A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Aug onward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Aspiration, premiumisation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Koffee with Karan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Celebrity chat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Metros, urban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Oct onward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Youth, lifestyle, buzz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Khatron Ke Khiladi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Adventure reality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HSM, national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Aug onward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Youth, mass energy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Roadies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Youth reality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Urban youth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Oct onward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 Z association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MasterChef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Food reality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Urban, premium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 onward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Food, kitchen, appliance fit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Sport — bilaterals &amp; ICC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Live sport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National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Aug–Nov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Launch, mass impact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Cinema tentpoles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Theatrical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National / regional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Onam, Diwali, Christmas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Immersive burst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40080" y="629107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Compiled from The Media Ant BU–Impact calendar. All property availability, formats and windows subject to 2026 inventory confirmation with broadcast partners.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640080" y="656539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B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Festive &amp; Impact Playbook 2026  ·  The Media Ant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0634472" y="65653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REGIONAL IMPACT ENGINE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Bigg Boss: six markets, six entry points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9537192" y="3840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50" kern="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11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4114800" cy="2331720"/>
          </a:xfrm>
          <a:prstGeom prst="roundRect">
            <a:avLst>
              <a:gd name="adj" fmla="val 2353"/>
            </a:avLst>
          </a:prstGeom>
          <a:solidFill>
            <a:srgbClr val="E9ECF1"/>
          </a:solidFill>
          <a:ln w="12700">
            <a:solidFill>
              <a:srgbClr val="C3CAD6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2441448" y="2336292"/>
            <a:ext cx="512064" cy="512064"/>
          </a:xfrm>
          <a:prstGeom prst="ellipse">
            <a:avLst/>
          </a:prstGeom>
          <a:solidFill>
            <a:srgbClr val="C3CAD6"/>
          </a:solidFill>
          <a:ln w="12700">
            <a:solidFill>
              <a:srgbClr val="C3CA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441448" y="233629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IMG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49808" y="2903220"/>
            <a:ext cx="3895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Bigg Boss key art — Hindi + regional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49808" y="3195828"/>
            <a:ext cx="3895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850" dirty="0">
                <a:solidFill>
                  <a:srgbClr val="7C86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Broadcaster-supplied property one-sheet or host key visual · approx. 4.5 × 2.55 in · 300 dpi · licensed via channel sales deck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4983480" y="1737360"/>
            <a:ext cx="6565392" cy="2331720"/>
          </a:xfrm>
          <a:prstGeom prst="roundRect">
            <a:avLst>
              <a:gd name="adj" fmla="val 2353"/>
            </a:avLst>
          </a:prstGeom>
          <a:solidFill>
            <a:srgbClr val="F2F4F7"/>
          </a:solidFill>
          <a:ln w="9525">
            <a:solidFill>
              <a:srgbClr val="F2F4F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257800" y="1938528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works commercially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257800" y="2331720"/>
            <a:ext cx="5943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400"/>
              </a:lnSpc>
              <a:spcAft>
                <a:spcPts val="9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PMAR names West Bengal and Tamil Nadu as the markets with the strongest growth in Impact share, driven by local-language tentpoles, regional reality formats and celebrity-led content. We hold Bigg Boss editions in both.</a:t>
            </a:r>
            <a:endParaRPr lang="en-US" sz="1050" dirty="0"/>
          </a:p>
          <a:p>
            <a:pPr marL="342900" indent="-342900">
              <a:lnSpc>
                <a:spcPts val="1400"/>
              </a:lnSpc>
              <a:spcAft>
                <a:spcPts val="9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Premium GEC held 25–27% of TV adex while commodity GEC fell to 12–15%. Bigg Boss sits firmly in the half that is growing.</a:t>
            </a:r>
            <a:endParaRPr lang="en-US" sz="1050" dirty="0"/>
          </a:p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Daily-strip format across a long season gives frequency without buying loose spots — the single strongest answer to a ratings blackout, because the association is contracted rather than estimated.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40080" y="4251960"/>
            <a:ext cx="164592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40080" y="4251960"/>
            <a:ext cx="164592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04672" y="4434840"/>
            <a:ext cx="1316736" cy="256032"/>
          </a:xfrm>
          <a:prstGeom prst="roundRect">
            <a:avLst>
              <a:gd name="adj" fmla="val 14286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04672" y="4434840"/>
            <a:ext cx="1316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HINDI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04672" y="4773168"/>
            <a:ext cx="13167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10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Salman Khan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04672" y="5230368"/>
            <a:ext cx="13167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HSM, national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2468880" y="4251960"/>
            <a:ext cx="164592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468880" y="4251960"/>
            <a:ext cx="164592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633472" y="4434840"/>
            <a:ext cx="1316736" cy="256032"/>
          </a:xfrm>
          <a:prstGeom prst="roundRect">
            <a:avLst>
              <a:gd name="adj" fmla="val 14286"/>
            </a:avLst>
          </a:prstGeom>
          <a:solidFill>
            <a:srgbClr val="D64933"/>
          </a:solidFill>
          <a:ln w="12700">
            <a:solidFill>
              <a:srgbClr val="D6493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633472" y="4434840"/>
            <a:ext cx="1316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BANGLA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2633472" y="4773168"/>
            <a:ext cx="13167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10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West Bengal &amp; East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2633472" y="5230368"/>
            <a:ext cx="13167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Durga Puja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4297680" y="4251960"/>
            <a:ext cx="164592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97680" y="4251960"/>
            <a:ext cx="164592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462272" y="4434840"/>
            <a:ext cx="1316736" cy="256032"/>
          </a:xfrm>
          <a:prstGeom prst="roundRect">
            <a:avLst>
              <a:gd name="adj" fmla="val 14286"/>
            </a:avLst>
          </a:prstGeom>
          <a:solidFill>
            <a:srgbClr val="D64933"/>
          </a:solidFill>
          <a:ln w="12700">
            <a:solidFill>
              <a:srgbClr val="D6493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462272" y="4434840"/>
            <a:ext cx="1316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TAMIL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4462272" y="4773168"/>
            <a:ext cx="13167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10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Tamil Nadu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462272" y="5230368"/>
            <a:ext cx="13167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Impact-share leader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6126480" y="4251960"/>
            <a:ext cx="164592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126480" y="4251960"/>
            <a:ext cx="164592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291072" y="4434840"/>
            <a:ext cx="1316736" cy="256032"/>
          </a:xfrm>
          <a:prstGeom prst="roundRect">
            <a:avLst>
              <a:gd name="adj" fmla="val 14286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291072" y="4434840"/>
            <a:ext cx="1316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TELUGU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6291072" y="4773168"/>
            <a:ext cx="13167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10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&amp; Telangana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6291072" y="5230368"/>
            <a:ext cx="13167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 Maa 39% GEC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7955280" y="4251960"/>
            <a:ext cx="164592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955280" y="4251960"/>
            <a:ext cx="164592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119872" y="4434840"/>
            <a:ext cx="1316736" cy="256032"/>
          </a:xfrm>
          <a:prstGeom prst="roundRect">
            <a:avLst>
              <a:gd name="adj" fmla="val 14286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119872" y="4434840"/>
            <a:ext cx="1316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KANNADA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8119872" y="4773168"/>
            <a:ext cx="13167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10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Karnataka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8119872" y="5230368"/>
            <a:ext cx="13167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Ugadi, Dussehra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9784080" y="4251960"/>
            <a:ext cx="164592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9784080" y="4251960"/>
            <a:ext cx="164592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9948672" y="4434840"/>
            <a:ext cx="1316736" cy="256032"/>
          </a:xfrm>
          <a:prstGeom prst="roundRect">
            <a:avLst>
              <a:gd name="adj" fmla="val 14286"/>
            </a:avLst>
          </a:prstGeom>
          <a:solidFill>
            <a:srgbClr val="C08A2E"/>
          </a:solidFill>
          <a:ln w="12700">
            <a:solidFill>
              <a:srgbClr val="C08A2E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9948672" y="4434840"/>
            <a:ext cx="1316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MALAYALAM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9948672" y="4773168"/>
            <a:ext cx="13167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1000" b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Kerala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9948672" y="5230368"/>
            <a:ext cx="13167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Onam window</a:t>
            </a:r>
            <a:endParaRPr lang="en-US" sz="900" dirty="0"/>
          </a:p>
        </p:txBody>
      </p:sp>
      <p:sp>
        <p:nvSpPr>
          <p:cNvPr id="49" name="Text 47"/>
          <p:cNvSpPr/>
          <p:nvPr/>
        </p:nvSpPr>
        <p:spPr>
          <a:xfrm>
            <a:off x="640080" y="629107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Impact-share findings: Pitch Madison Advertising Report 2026, Section 4.5. GEC share: Reliance Industries Annual Report FY25. Host and season details to be confirmed against 2026 broadcaster line-up. Delivery data to be inserted from channel sales deck.</a:t>
            </a:r>
            <a:endParaRPr lang="en-US" sz="850" dirty="0"/>
          </a:p>
        </p:txBody>
      </p:sp>
      <p:sp>
        <p:nvSpPr>
          <p:cNvPr id="50" name="Text 48"/>
          <p:cNvSpPr/>
          <p:nvPr/>
        </p:nvSpPr>
        <p:spPr>
          <a:xfrm>
            <a:off x="640080" y="656539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B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Festive &amp; Impact Playbook 2026  ·  The Media Ant</a:t>
            </a:r>
            <a:endParaRPr lang="en-US" sz="800" dirty="0"/>
          </a:p>
        </p:txBody>
      </p:sp>
      <p:sp>
        <p:nvSpPr>
          <p:cNvPr id="51" name="Text 49"/>
          <p:cNvSpPr/>
          <p:nvPr/>
        </p:nvSpPr>
        <p:spPr>
          <a:xfrm>
            <a:off x="10634472" y="65653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AND AMBITION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KBC and 1% Club: the aspiration cluster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9537192" y="3840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50" kern="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12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5285232" cy="1508760"/>
          </a:xfrm>
          <a:prstGeom prst="roundRect">
            <a:avLst>
              <a:gd name="adj" fmla="val 3636"/>
            </a:avLst>
          </a:prstGeom>
          <a:solidFill>
            <a:srgbClr val="E9ECF1"/>
          </a:solidFill>
          <a:ln w="12700">
            <a:solidFill>
              <a:srgbClr val="C3CAD6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3026664" y="1924812"/>
            <a:ext cx="512064" cy="512064"/>
          </a:xfrm>
          <a:prstGeom prst="ellipse">
            <a:avLst/>
          </a:prstGeom>
          <a:solidFill>
            <a:srgbClr val="C3CAD6"/>
          </a:solidFill>
          <a:ln w="12700">
            <a:solidFill>
              <a:srgbClr val="C3CA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026664" y="192481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IMG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49808" y="2491740"/>
            <a:ext cx="50657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KBC key art / host visual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49808" y="2784348"/>
            <a:ext cx="50657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850" dirty="0">
                <a:solidFill>
                  <a:srgbClr val="7C86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Broadcaster-supplied · approx. 5.78 × 1.65 in · 300 dpi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640080" y="3383280"/>
            <a:ext cx="52852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Kaun Banega Crorepati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640080" y="3749040"/>
            <a:ext cx="5285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230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Hosted by Amitabh Bachchan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4114800"/>
            <a:ext cx="528523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400"/>
              </a:lnSpc>
              <a:spcAft>
                <a:spcPts val="10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Appointment viewing with unusually high family co-viewing — PMAR identifies co-viewing as one of the behaviours advertisers now pay a premium for</a:t>
            </a:r>
            <a:endParaRPr lang="en-US" sz="1050" dirty="0"/>
          </a:p>
          <a:p>
            <a:pPr marL="342900" indent="-342900">
              <a:lnSpc>
                <a:spcPts val="1400"/>
              </a:lnSpc>
              <a:spcAft>
                <a:spcPts val="10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Long-running trust equity, which suits BFSI, insurance, education and durables</a:t>
            </a:r>
            <a:endParaRPr lang="en-US" sz="1050" dirty="0"/>
          </a:p>
          <a:p>
            <a:pPr marL="342900" indent="-342900">
              <a:lnSpc>
                <a:spcPts val="1400"/>
              </a:lnSpc>
              <a:spcAft>
                <a:spcPts val="10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formats go well beyond spots: branded segments, lifeline sponsorships, on-set presence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263640" y="1737360"/>
            <a:ext cx="5285232" cy="1508760"/>
          </a:xfrm>
          <a:prstGeom prst="roundRect">
            <a:avLst>
              <a:gd name="adj" fmla="val 3636"/>
            </a:avLst>
          </a:prstGeom>
          <a:solidFill>
            <a:srgbClr val="E9ECF1"/>
          </a:solidFill>
          <a:ln w="12700">
            <a:solidFill>
              <a:srgbClr val="C3CAD6"/>
            </a:solidFill>
            <a:prstDash val="dash"/>
          </a:ln>
        </p:spPr>
      </p:sp>
      <p:sp>
        <p:nvSpPr>
          <p:cNvPr id="14" name="Shape 12"/>
          <p:cNvSpPr/>
          <p:nvPr/>
        </p:nvSpPr>
        <p:spPr>
          <a:xfrm>
            <a:off x="8650224" y="1924812"/>
            <a:ext cx="512064" cy="512064"/>
          </a:xfrm>
          <a:prstGeom prst="ellipse">
            <a:avLst/>
          </a:prstGeom>
          <a:solidFill>
            <a:srgbClr val="C3CAD6"/>
          </a:solidFill>
          <a:ln w="12700">
            <a:solidFill>
              <a:srgbClr val="C3CAD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50224" y="192481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IMG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373368" y="2491740"/>
            <a:ext cx="50657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1% Club key art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373368" y="2784348"/>
            <a:ext cx="50657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850" dirty="0">
                <a:solidFill>
                  <a:srgbClr val="7C86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Broadcaster-supplied · approx. 5.78 × 1.65 in · 300 dpi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6263640" y="3383280"/>
            <a:ext cx="52852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1% Club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263640" y="3749040"/>
            <a:ext cx="5285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ambition IP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263640" y="4114800"/>
            <a:ext cx="528523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400"/>
              </a:lnSpc>
              <a:spcAft>
                <a:spcPts val="10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Audience self-selects for financial ambition — the closest thing to a targeted buy inside a mass property</a:t>
            </a:r>
            <a:endParaRPr lang="en-US" sz="1050" dirty="0"/>
          </a:p>
          <a:p>
            <a:pPr marL="342900" indent="-342900">
              <a:lnSpc>
                <a:spcPts val="1400"/>
              </a:lnSpc>
              <a:spcAft>
                <a:spcPts val="10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 of connected-TV viewers are NCCS A and nearly half are 25–44, the same profile this IP indexes against</a:t>
            </a:r>
            <a:endParaRPr lang="en-US" sz="1050" dirty="0"/>
          </a:p>
          <a:p>
            <a:pPr marL="342900" indent="-342900">
              <a:lnSpc>
                <a:spcPts val="1400"/>
              </a:lnSpc>
              <a:spcAft>
                <a:spcPts val="10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 permission for BFSI, fintech, wealth, premium real estate and business education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40080" y="629107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CTV audience profile: Kantar Media Compass Q1 2026. Co-viewing premium: Pitch Madison Advertising Report 2026, Section 2.3. Property formats and delivery to be confirmed with broadcast partners.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640080" y="656539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B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Festive &amp; Impact Playbook 2026  ·  The Media Ant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0634472" y="65653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YOUTH AND LIFESTYLE CLUSTER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Koffee, Roadies, Khatron Ke Khiladi, MasterChef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9537192" y="3840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50" kern="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13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2560320" cy="1371600"/>
          </a:xfrm>
          <a:prstGeom prst="roundRect">
            <a:avLst>
              <a:gd name="adj" fmla="val 4000"/>
            </a:avLst>
          </a:prstGeom>
          <a:solidFill>
            <a:srgbClr val="E9ECF1"/>
          </a:solidFill>
          <a:ln w="12700">
            <a:solidFill>
              <a:srgbClr val="C3CAD6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1664208" y="1856232"/>
            <a:ext cx="512064" cy="512064"/>
          </a:xfrm>
          <a:prstGeom prst="ellipse">
            <a:avLst/>
          </a:prstGeom>
          <a:solidFill>
            <a:srgbClr val="C3CAD6"/>
          </a:solidFill>
          <a:ln w="12700">
            <a:solidFill>
              <a:srgbClr val="C3CA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664208" y="18562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IMG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49808" y="2423160"/>
            <a:ext cx="23408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Koffee with Karan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49808" y="2715768"/>
            <a:ext cx="23408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850" dirty="0">
                <a:solidFill>
                  <a:srgbClr val="7C86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art · 2.8 × 1.5 in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640080" y="3218688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Koffee with Karan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3675888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Hosted by Karan Johar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40080" y="3977640"/>
            <a:ext cx="2560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Metros, urban, high buzz. Suits fashion, beauty, premium D2C, travel and hospitality — and the wedding-season window from late November.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438144" y="1737360"/>
            <a:ext cx="2560320" cy="1371600"/>
          </a:xfrm>
          <a:prstGeom prst="roundRect">
            <a:avLst>
              <a:gd name="adj" fmla="val 4000"/>
            </a:avLst>
          </a:prstGeom>
          <a:solidFill>
            <a:srgbClr val="E9ECF1"/>
          </a:solidFill>
          <a:ln w="12700">
            <a:solidFill>
              <a:srgbClr val="C3CAD6"/>
            </a:solidFill>
            <a:prstDash val="dash"/>
          </a:ln>
        </p:spPr>
      </p:sp>
      <p:sp>
        <p:nvSpPr>
          <p:cNvPr id="14" name="Shape 12"/>
          <p:cNvSpPr/>
          <p:nvPr/>
        </p:nvSpPr>
        <p:spPr>
          <a:xfrm>
            <a:off x="4462272" y="1856232"/>
            <a:ext cx="512064" cy="512064"/>
          </a:xfrm>
          <a:prstGeom prst="ellipse">
            <a:avLst/>
          </a:prstGeom>
          <a:solidFill>
            <a:srgbClr val="C3CAD6"/>
          </a:solidFill>
          <a:ln w="12700">
            <a:solidFill>
              <a:srgbClr val="C3CAD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462272" y="18562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IMG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3547872" y="2423160"/>
            <a:ext cx="23408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Roadies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547872" y="2715768"/>
            <a:ext cx="23408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850" dirty="0">
                <a:solidFill>
                  <a:srgbClr val="7C86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art · 2.8 × 1.5 in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3438144" y="3218688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Roadies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438144" y="3675888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230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Youth reality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38144" y="3977640"/>
            <a:ext cx="2560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Gen Z. Suits apparel, footwear, mobility, energy drinks, gaming-adjacent and campus-facing education brands.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36208" y="1737360"/>
            <a:ext cx="2560320" cy="1371600"/>
          </a:xfrm>
          <a:prstGeom prst="roundRect">
            <a:avLst>
              <a:gd name="adj" fmla="val 4000"/>
            </a:avLst>
          </a:prstGeom>
          <a:solidFill>
            <a:srgbClr val="E9ECF1"/>
          </a:solidFill>
          <a:ln w="12700">
            <a:solidFill>
              <a:srgbClr val="C3CAD6"/>
            </a:solidFill>
            <a:prstDash val="dash"/>
          </a:ln>
        </p:spPr>
      </p:sp>
      <p:sp>
        <p:nvSpPr>
          <p:cNvPr id="22" name="Shape 20"/>
          <p:cNvSpPr/>
          <p:nvPr/>
        </p:nvSpPr>
        <p:spPr>
          <a:xfrm>
            <a:off x="7260336" y="1856232"/>
            <a:ext cx="512064" cy="512064"/>
          </a:xfrm>
          <a:prstGeom prst="ellipse">
            <a:avLst/>
          </a:prstGeom>
          <a:solidFill>
            <a:srgbClr val="C3CAD6"/>
          </a:solidFill>
          <a:ln w="12700">
            <a:solidFill>
              <a:srgbClr val="C3CAD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260336" y="18562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IMG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6345936" y="2423160"/>
            <a:ext cx="23408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Khatron Ke Khiladi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6345936" y="2715768"/>
            <a:ext cx="23408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850" dirty="0">
                <a:solidFill>
                  <a:srgbClr val="7C86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art · 2.8 × 1.5 in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6236208" y="3218688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Khatron Ke Khiladi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236208" y="3675888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F7A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Adventure reality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6236208" y="3977640"/>
            <a:ext cx="2560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youth with family co-viewing. Suits durables, FMCG, two-wheelers and telecom seeking scale with energy.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9034272" y="1737360"/>
            <a:ext cx="2560320" cy="1371600"/>
          </a:xfrm>
          <a:prstGeom prst="roundRect">
            <a:avLst>
              <a:gd name="adj" fmla="val 4000"/>
            </a:avLst>
          </a:prstGeom>
          <a:solidFill>
            <a:srgbClr val="E9ECF1"/>
          </a:solidFill>
          <a:ln w="12700">
            <a:solidFill>
              <a:srgbClr val="C3CAD6"/>
            </a:solidFill>
            <a:prstDash val="dash"/>
          </a:ln>
        </p:spPr>
      </p:sp>
      <p:sp>
        <p:nvSpPr>
          <p:cNvPr id="30" name="Shape 28"/>
          <p:cNvSpPr/>
          <p:nvPr/>
        </p:nvSpPr>
        <p:spPr>
          <a:xfrm>
            <a:off x="10058400" y="1856232"/>
            <a:ext cx="512064" cy="512064"/>
          </a:xfrm>
          <a:prstGeom prst="ellipse">
            <a:avLst/>
          </a:prstGeom>
          <a:solidFill>
            <a:srgbClr val="C3CAD6"/>
          </a:solidFill>
          <a:ln w="12700">
            <a:solidFill>
              <a:srgbClr val="C3CAD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058400" y="18562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IMG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9144000" y="2423160"/>
            <a:ext cx="23408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MasterChef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144000" y="2715768"/>
            <a:ext cx="23408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850" dirty="0">
                <a:solidFill>
                  <a:srgbClr val="7C86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art · 2.8 × 1.5 in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9034272" y="3218688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MasterChef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9034272" y="3675888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reality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034272" y="3977640"/>
            <a:ext cx="2560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premium, strong female skew. The natural home for kitchen appliances, packaged food, cookware and modular kitchens.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640080" y="562356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50"/>
              </a:lnSpc>
              <a:buNone/>
            </a:pPr>
            <a:r>
              <a:rPr lang="en-US" sz="1050" i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four are amplification properties, not anchors — they buy cultural relevance and creative permission rather than raw reach. Audience characterisations reflect programme positioning and are to be validated against broadcaster delivery data.</a:t>
            </a:r>
            <a:endParaRPr lang="en-US" sz="1050" dirty="0"/>
          </a:p>
        </p:txBody>
      </p:sp>
      <p:sp>
        <p:nvSpPr>
          <p:cNvPr id="38" name="Text 36"/>
          <p:cNvSpPr/>
          <p:nvPr/>
        </p:nvSpPr>
        <p:spPr>
          <a:xfrm>
            <a:off x="640080" y="629107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Property positioning per The Media Ant BU–Impact calendar. Audience profiles to be confirmed from channel sales decks before use in a client pitch.</a:t>
            </a:r>
            <a:endParaRPr lang="en-US" sz="850" dirty="0"/>
          </a:p>
        </p:txBody>
      </p:sp>
      <p:sp>
        <p:nvSpPr>
          <p:cNvPr id="39" name="Text 37"/>
          <p:cNvSpPr/>
          <p:nvPr/>
        </p:nvSpPr>
        <p:spPr>
          <a:xfrm>
            <a:off x="640080" y="656539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B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Festive &amp; Impact Playbook 2026  ·  The Media Ant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10634472" y="65653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HIGH-ATTENTION, EVENT-LED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Sport and cinema: the two impact bursts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9537192" y="3840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50" kern="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14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5285232" cy="3931920"/>
          </a:xfrm>
          <a:prstGeom prst="roundRect">
            <a:avLst>
              <a:gd name="adj" fmla="val 1395"/>
            </a:avLst>
          </a:prstGeom>
          <a:solidFill>
            <a:srgbClr val="F2F4F7"/>
          </a:solidFill>
          <a:ln w="9525">
            <a:solidFill>
              <a:srgbClr val="F2F4F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93852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SPORT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914400" y="224028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TV's super-genre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14400" y="2697480"/>
            <a:ext cx="46634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400"/>
              </a:lnSpc>
              <a:spcAft>
                <a:spcPts val="10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Sports' share of TV adex rose from roughly 18–20% to 23–25% in a single year, on marquee tournaments, premium pricing for live environments, and co-viewing.</a:t>
            </a:r>
            <a:endParaRPr lang="en-US" sz="1050" dirty="0"/>
          </a:p>
          <a:p>
            <a:pPr marL="342900" indent="-342900">
              <a:lnSpc>
                <a:spcPts val="1400"/>
              </a:lnSpc>
              <a:spcAft>
                <a:spcPts val="10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FMCG pulled ₹779 cr out of traditional media and redirected part of it into sport, retail media and quick commerce.</a:t>
            </a:r>
            <a:endParaRPr lang="en-US" sz="1050" dirty="0"/>
          </a:p>
          <a:p>
            <a:pPr marL="342900" indent="-342900">
              <a:lnSpc>
                <a:spcPts val="1400"/>
              </a:lnSpc>
              <a:spcAft>
                <a:spcPts val="10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festive window carries bilaterals, the Asian Games and ICC properties — plus women's cricket, now priced as a standalone rights property after the 2025 World Cup final drew 185 mn digital and 92 mn CTV viewers.</a:t>
            </a:r>
            <a:endParaRPr lang="en-US" sz="1050" dirty="0"/>
          </a:p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used for launches and category entry, where a brand needs attention it has not yet earned.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263640" y="1737360"/>
            <a:ext cx="5285232" cy="3931920"/>
          </a:xfrm>
          <a:prstGeom prst="roundRect">
            <a:avLst>
              <a:gd name="adj" fmla="val 1395"/>
            </a:avLst>
          </a:prstGeom>
          <a:solidFill>
            <a:srgbClr val="F2F4F7"/>
          </a:solidFill>
          <a:ln w="9525">
            <a:solidFill>
              <a:srgbClr val="F2F4F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37960" y="193852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1F7A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CINEMA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537960" y="224028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Small medium, sharp instrument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537960" y="2697480"/>
            <a:ext cx="46634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400"/>
              </a:lnSpc>
              <a:spcAft>
                <a:spcPts val="10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₹877 cr in 2025, up 3% — PMAR calls it a structural plateau, with 0.8% share.</a:t>
            </a:r>
            <a:endParaRPr lang="en-US" sz="1050" dirty="0"/>
          </a:p>
          <a:p>
            <a:pPr marL="342900" indent="-342900">
              <a:lnSpc>
                <a:spcPts val="1400"/>
              </a:lnSpc>
              <a:spcAft>
                <a:spcPts val="10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dependence is absolute: a handful of tentpole Hindi and regional releases drive outsized peaks, and weak slates translate immediately into softer revenue.</a:t>
            </a:r>
            <a:endParaRPr lang="en-US" sz="1050" dirty="0"/>
          </a:p>
          <a:p>
            <a:pPr marL="342900" indent="-342900">
              <a:lnSpc>
                <a:spcPts val="1400"/>
              </a:lnSpc>
              <a:spcAft>
                <a:spcPts val="1000"/>
              </a:spcAft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PMAR's recommended use is precisely ours — high-impact, context-rich bursts timed to major releases, for auto, premium FMCG, tech, BFSI, fashion and entertainment.</a:t>
            </a:r>
            <a:endParaRPr lang="en-US" sz="1050" dirty="0"/>
          </a:p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festive slate spans the Onam, Diwali and Christmas release windows.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40080" y="629107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Pitch Madison Advertising Report 2026, Sections 4.3, 8.1–8.4 and Foreword · JioStar / ICC via SportsPro and ESPNcricinfo, November 2025. Film titles and release dates to be confirmed.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640080" y="656539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B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Festive &amp; Impact Playbook 2026  ·  The Media Ant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634472" y="65653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· OOH · RADIO · PRINT · BTL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surround: where the impact buy gets converted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9537192" y="3840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50" kern="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15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2011680" cy="3886200"/>
          </a:xfrm>
          <a:prstGeom prst="roundRect">
            <a:avLst>
              <a:gd name="adj" fmla="val 2727"/>
            </a:avLst>
          </a:prstGeom>
          <a:solidFill>
            <a:srgbClr val="F2F4F7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41248" y="2011680"/>
            <a:ext cx="1417320" cy="274320"/>
          </a:xfrm>
          <a:prstGeom prst="roundRect">
            <a:avLst>
              <a:gd name="adj" fmla="val 16667"/>
            </a:avLst>
          </a:prstGeom>
          <a:solidFill>
            <a:srgbClr val="D64933"/>
          </a:solidFill>
          <a:ln w="12700">
            <a:solidFill>
              <a:srgbClr val="D649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41248" y="201168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841248" y="239572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Premium capture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41248" y="2743200"/>
            <a:ext cx="16276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Concentrates affluent, business and NRI travellers at high dwell. Peaks exactly when festive travel peaks — Onam, Diwali, December.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852928" y="1783080"/>
            <a:ext cx="2011680" cy="3886200"/>
          </a:xfrm>
          <a:prstGeom prst="roundRect">
            <a:avLst>
              <a:gd name="adj" fmla="val 2727"/>
            </a:avLst>
          </a:prstGeom>
          <a:solidFill>
            <a:srgbClr val="F2F4F7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054096" y="2011680"/>
            <a:ext cx="1417320" cy="274320"/>
          </a:xfrm>
          <a:prstGeom prst="roundRect">
            <a:avLst>
              <a:gd name="adj" fmla="val 16667"/>
            </a:avLst>
          </a:prstGeom>
          <a:solidFill>
            <a:srgbClr val="1F7A72"/>
          </a:solidFill>
          <a:ln w="12700">
            <a:solidFill>
              <a:srgbClr val="1F7A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054096" y="201168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OOH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3054096" y="239572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₹4,835 cr · +4%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054096" y="2743200"/>
            <a:ext cx="16276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only traditional medium that grew in 2025. Real estate takes one rupee in four and grew 20%; BFSI grew 19%. Q3 delivered 100% of annual growth.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5065776" y="1783080"/>
            <a:ext cx="2011680" cy="3886200"/>
          </a:xfrm>
          <a:prstGeom prst="roundRect">
            <a:avLst>
              <a:gd name="adj" fmla="val 2727"/>
            </a:avLst>
          </a:prstGeom>
          <a:solidFill>
            <a:srgbClr val="F2F4F7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266944" y="2011680"/>
            <a:ext cx="1417320" cy="274320"/>
          </a:xfrm>
          <a:prstGeom prst="roundRect">
            <a:avLst>
              <a:gd name="adj" fmla="val 16667"/>
            </a:avLst>
          </a:prstGeom>
          <a:solidFill>
            <a:srgbClr val="C08A2E"/>
          </a:solidFill>
          <a:ln w="12700">
            <a:solidFill>
              <a:srgbClr val="C08A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266944" y="201168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5266944" y="239572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₹2,515 cr · +2%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266944" y="2743200"/>
            <a:ext cx="16276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Tactical, city-level amplification. Q3 grew 9% and drove all annual growth; Q4 holds 30% of revenue. Real estate, auto, retail and education form the backbone.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7278624" y="1783080"/>
            <a:ext cx="2011680" cy="3886200"/>
          </a:xfrm>
          <a:prstGeom prst="roundRect">
            <a:avLst>
              <a:gd name="adj" fmla="val 2727"/>
            </a:avLst>
          </a:prstGeom>
          <a:solidFill>
            <a:srgbClr val="F2F4F7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479792" y="2011680"/>
            <a:ext cx="1417320" cy="274320"/>
          </a:xfrm>
          <a:prstGeom prst="roundRect">
            <a:avLst>
              <a:gd name="adj" fmla="val 16667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479792" y="201168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7479792" y="239572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Credibility layer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479792" y="2743200"/>
            <a:ext cx="16276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English was the only growth driver in 2025, up 6%. Used for launches, detail and policy-sensitive communication — auto, BFSI and real estate.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9491472" y="1783080"/>
            <a:ext cx="2011680" cy="3886200"/>
          </a:xfrm>
          <a:prstGeom prst="roundRect">
            <a:avLst>
              <a:gd name="adj" fmla="val 2727"/>
            </a:avLst>
          </a:prstGeom>
          <a:solidFill>
            <a:srgbClr val="F2F4F7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692640" y="2011680"/>
            <a:ext cx="1417320" cy="274320"/>
          </a:xfrm>
          <a:prstGeom prst="roundRect">
            <a:avLst>
              <a:gd name="adj" fmla="val 16667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692640" y="201168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BTL &amp; METRO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9692640" y="239572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Activation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9692640" y="2743200"/>
            <a:ext cx="16276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Kochi Metro exterior, market activations and festive sampling — the layer that converts an impact association into footfall.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40080" y="629107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Pitch Madison Advertising Report 2026, Sections 5–7 and Tables 6.1, 6.2, 7.1, 7.2, 7.3. Note: PMAR sizes radio at ₹2,515 cr and cinema at ₹877 cr; dentsu-e4m reports ₹1,501 cr and ₹935 cr on a different methodology.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640080" y="656539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B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Festive &amp; Impact Playbook 2026  ·  The Media Ant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10634472" y="65653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1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1005840"/>
            <a:ext cx="4846320" cy="4846320"/>
          </a:xfrm>
          <a:prstGeom prst="ellipse">
            <a:avLst/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1920240"/>
            <a:ext cx="2743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rgbClr val="D64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8400" dirty="0"/>
          </a:p>
        </p:txBody>
      </p:sp>
      <p:sp>
        <p:nvSpPr>
          <p:cNvPr id="4" name="Text 2"/>
          <p:cNvSpPr/>
          <p:nvPr/>
        </p:nvSpPr>
        <p:spPr>
          <a:xfrm>
            <a:off x="640080" y="32004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Matching Model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40080" y="406908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do not start with inventory. We start with five questions — and we finish with a number.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MATCHING MODEL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questions, in this order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40080" y="1737360"/>
            <a:ext cx="1234440" cy="566928"/>
          </a:xfrm>
          <a:prstGeom prst="roundRect">
            <a:avLst>
              <a:gd name="adj" fmla="val 8065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737360"/>
            <a:ext cx="1234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057400" y="1755648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business objective this festive — volume, premiumisation, new market, launch, visibility?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086600" y="1755648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i="1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Determines the role media has to play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40080" y="2404872"/>
            <a:ext cx="1234440" cy="566928"/>
          </a:xfrm>
          <a:prstGeom prst="roundRect">
            <a:avLst>
              <a:gd name="adj" fmla="val 8065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404872"/>
            <a:ext cx="1234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057400" y="2423160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geography does that growth have to come from?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7086600" y="242316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i="1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Determines which regional media system applies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40080" y="3072384"/>
            <a:ext cx="1234440" cy="566928"/>
          </a:xfrm>
          <a:prstGeom prst="roundRect">
            <a:avLst>
              <a:gd name="adj" fmla="val 8065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3072384"/>
            <a:ext cx="1234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057400" y="3090672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has to change behaviour — and what does their media day look like?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086600" y="3090672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i="1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Determines the channel set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40080" y="3739896"/>
            <a:ext cx="1234440" cy="566928"/>
          </a:xfrm>
          <a:prstGeom prst="roundRect">
            <a:avLst>
              <a:gd name="adj" fmla="val 8065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3739896"/>
            <a:ext cx="1234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057400" y="3758184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festive moment sits closest to that category's purchase cycle?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7086600" y="3758184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i="1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Determines timing and flighting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40080" y="4407408"/>
            <a:ext cx="1234440" cy="566928"/>
          </a:xfrm>
          <a:prstGeom prst="roundRect">
            <a:avLst>
              <a:gd name="adj" fmla="val 8065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0080" y="4407408"/>
            <a:ext cx="1234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2057400" y="4425696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this brand have permission in this moment, and in this property?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7086600" y="442569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i="1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Determines integration versus interruption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40080" y="5166360"/>
            <a:ext cx="5212080" cy="868680"/>
          </a:xfrm>
          <a:prstGeom prst="roundRect">
            <a:avLst>
              <a:gd name="adj" fmla="val 6316"/>
            </a:avLst>
          </a:prstGeom>
          <a:solidFill>
            <a:srgbClr val="D64933"/>
          </a:solidFill>
          <a:ln w="9525">
            <a:solidFill>
              <a:srgbClr val="D6493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68680" y="528523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874520" y="5285232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FFE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property, in which role — anchor, amplify or activate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6309360" y="5166360"/>
            <a:ext cx="5239512" cy="868680"/>
          </a:xfrm>
          <a:prstGeom prst="roundRect">
            <a:avLst>
              <a:gd name="adj" fmla="val 6316"/>
            </a:avLst>
          </a:prstGeom>
          <a:solidFill>
            <a:srgbClr val="111A2E"/>
          </a:solidFill>
          <a:ln w="9525">
            <a:solidFill>
              <a:srgbClr val="111A2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37960" y="528523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8046720" y="5285232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C6C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costs, what it delivers, and by when we must commit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640080" y="61722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festive plans answer HOW first — 'what can we buy?' Answering WHAT and WHERE first is what separates a media plan from a growth plan.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40080" y="656539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B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Festive &amp; Impact Playbook 2026  ·  The Media Ant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10634472" y="65653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MATCHING RULES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objectives. Six different answers.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9537192" y="3840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50" kern="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16</a:t>
            </a:r>
            <a:endParaRPr lang="en-US" sz="10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691640"/>
          <a:ext cx="10908792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514600"/>
                <a:gridCol w="2148840"/>
                <a:gridCol w="2130552"/>
                <a:gridCol w="1737360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If the objective is…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moment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Anchor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Amplify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Activate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Premiumise / build aspiration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Diwali, wedding season, Christmas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1% Club or KBC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Connected TV, airport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Cinema tentpole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Enter or grow a new state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That state's own festival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Regional Bigg Boss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Regional radio, regional creators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Metro and transit outdoor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Drive volume at scale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Diwali, Dussehra, Independence Day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KBC, Khatron Ke Khiladi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Digital video, retail media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Print impact package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Launch a product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Nearest high-attention moment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Sport — bilateral, ICC, Asian Games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Connected TV, creator seeding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Cinema, outdoor burst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Reach affluent decision-makers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Travel-heavy windows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Airport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1% Club, connected TV, business press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Premium outdoor corridors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Convert existing demand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Dhanteras to Diwali, and after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Retail media and quick commerce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Search, social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D657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Local radio, hyperlocal outdoor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640080" y="5193792"/>
            <a:ext cx="3383280" cy="804672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40080" y="5193792"/>
            <a:ext cx="3383280" cy="804672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41248" y="53035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2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841248" y="5522976"/>
            <a:ext cx="29992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Carries the idea. Usually a named IP or tentpole. 45–60% of budget. Books earliest.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4343400" y="5193792"/>
            <a:ext cx="3383280" cy="804672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343400" y="5193792"/>
            <a:ext cx="3383280" cy="804672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44568" y="53035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20" kern="0" dirty="0">
                <a:solidFill>
                  <a:srgbClr val="2230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AMPLIFY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4544568" y="5522976"/>
            <a:ext cx="29992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Carries the reach. CTV, video, radio, creators. 25–35% of budget.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8046720" y="5193792"/>
            <a:ext cx="3383280" cy="804672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046720" y="5193792"/>
            <a:ext cx="3383280" cy="804672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9525">
            <a:solidFill>
              <a:srgbClr val="DCE0E8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247888" y="53035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20" kern="0" dirty="0">
                <a:solidFill>
                  <a:srgbClr val="1F7A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ACTIVATE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8247888" y="5522976"/>
            <a:ext cx="29992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Converts the moment. Retail media, OOH, BTL, cinema. 15–25% of budget.</a:t>
            </a:r>
            <a:endParaRPr lang="en-US" sz="950" dirty="0"/>
          </a:p>
        </p:txBody>
      </p:sp>
      <p:sp>
        <p:nvSpPr>
          <p:cNvPr id="18" name="Text 15"/>
          <p:cNvSpPr/>
          <p:nvPr/>
        </p:nvSpPr>
        <p:spPr>
          <a:xfrm>
            <a:off x="640080" y="629107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splits are planning defaults, not rules. Property assignments subject to 2026 inventory confirmation.</a:t>
            </a:r>
            <a:endParaRPr lang="en-US" sz="850" dirty="0"/>
          </a:p>
        </p:txBody>
      </p:sp>
      <p:sp>
        <p:nvSpPr>
          <p:cNvPr id="19" name="Text 16"/>
          <p:cNvSpPr/>
          <p:nvPr/>
        </p:nvSpPr>
        <p:spPr>
          <a:xfrm>
            <a:off x="640080" y="656539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B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Festive &amp; Impact Playbook 2026  ·  The Media Ant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0634472" y="65653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 01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Entering a new state: Bigg Boss Bangla × Durga Puja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9537192" y="3840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50" kern="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17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8732520" y="1737360"/>
            <a:ext cx="2816352" cy="1691640"/>
          </a:xfrm>
          <a:prstGeom prst="roundRect">
            <a:avLst>
              <a:gd name="adj" fmla="val 3243"/>
            </a:avLst>
          </a:prstGeom>
          <a:solidFill>
            <a:srgbClr val="E9ECF1"/>
          </a:solidFill>
          <a:ln w="12700">
            <a:solidFill>
              <a:srgbClr val="C3CAD6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9884664" y="2016252"/>
            <a:ext cx="512064" cy="512064"/>
          </a:xfrm>
          <a:prstGeom prst="ellipse">
            <a:avLst/>
          </a:prstGeom>
          <a:solidFill>
            <a:srgbClr val="C3CAD6"/>
          </a:solidFill>
          <a:ln w="12700">
            <a:solidFill>
              <a:srgbClr val="C3CA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884664" y="201625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IMG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8842248" y="2583180"/>
            <a:ext cx="2596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Bigg Boss Bangla key art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842248" y="2875788"/>
            <a:ext cx="2596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850" dirty="0">
                <a:solidFill>
                  <a:srgbClr val="7C86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art · 3.08 × 1.85 in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640080" y="1737360"/>
            <a:ext cx="1234440" cy="475488"/>
          </a:xfrm>
          <a:prstGeom prst="roundRect">
            <a:avLst>
              <a:gd name="adj" fmla="val 9615"/>
            </a:avLst>
          </a:prstGeom>
          <a:solidFill>
            <a:srgbClr val="D64933"/>
          </a:solidFill>
          <a:ln w="12700">
            <a:solidFill>
              <a:srgbClr val="D649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1737360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2057400" y="1737360"/>
            <a:ext cx="6537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 presence in a market where the brand is absent or sub-scale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249424"/>
            <a:ext cx="1234440" cy="475488"/>
          </a:xfrm>
          <a:prstGeom prst="roundRect">
            <a:avLst>
              <a:gd name="adj" fmla="val 9615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" y="2249424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2057400" y="2249424"/>
            <a:ext cx="6537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West Bengal, plus Bengali-speaking Assam, Jharkhand and Tripura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40080" y="2761488"/>
            <a:ext cx="1234440" cy="475488"/>
          </a:xfrm>
          <a:prstGeom prst="roundRect">
            <a:avLst>
              <a:gd name="adj" fmla="val 9615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2761488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2057400" y="2761488"/>
            <a:ext cx="6537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Bengali households in the highest-engagement window of their year. Star Jalsha holds 47% of Bangla GEC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40080" y="3273552"/>
            <a:ext cx="1234440" cy="475488"/>
          </a:xfrm>
          <a:prstGeom prst="roundRect">
            <a:avLst>
              <a:gd name="adj" fmla="val 9615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080" y="3273552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2057400" y="3273552"/>
            <a:ext cx="6537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Durga Puja, 11–21 Oct 2026. Commercial window opens early September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40080" y="3785616"/>
            <a:ext cx="1234440" cy="475488"/>
          </a:xfrm>
          <a:prstGeom prst="roundRect">
            <a:avLst>
              <a:gd name="adj" fmla="val 9615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0080" y="3785616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2057400" y="3785616"/>
            <a:ext cx="9509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PMAR names West Bengal as a market with particularly strong growth in Impact share, driven by local-language tentpoles and celebrity-led content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640080" y="4297680"/>
            <a:ext cx="1234440" cy="475488"/>
          </a:xfrm>
          <a:prstGeom prst="roundRect">
            <a:avLst>
              <a:gd name="adj" fmla="val 9615"/>
            </a:avLst>
          </a:prstGeom>
          <a:solidFill>
            <a:srgbClr val="D64933"/>
          </a:solidFill>
          <a:ln w="12700">
            <a:solidFill>
              <a:srgbClr val="D6493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0080" y="4297680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2057400" y="4297680"/>
            <a:ext cx="9509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Anchor: Bigg Boss Bangla  ·  Amplify: Bengali creators, regional radio  ·  Activate: Kolkata metro and transit outdoor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640080" y="4809744"/>
            <a:ext cx="1234440" cy="475488"/>
          </a:xfrm>
          <a:prstGeom prst="roundRect">
            <a:avLst>
              <a:gd name="adj" fmla="val 9615"/>
            </a:avLst>
          </a:prstGeom>
          <a:solidFill>
            <a:srgbClr val="111A2E"/>
          </a:solidFill>
          <a:ln w="12700">
            <a:solidFill>
              <a:srgbClr val="111A2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40080" y="4809744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2057400" y="4809744"/>
            <a:ext cx="9509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Package, investment and commitment date — Kolkata outdoor books out early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640080" y="5413248"/>
            <a:ext cx="10908792" cy="566928"/>
          </a:xfrm>
          <a:prstGeom prst="roundRect">
            <a:avLst>
              <a:gd name="adj" fmla="val 9677"/>
            </a:avLst>
          </a:prstGeom>
          <a:solidFill>
            <a:srgbClr val="F2F4F7"/>
          </a:solidFill>
          <a:ln w="9525">
            <a:solidFill>
              <a:srgbClr val="F2F4F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96112" y="54132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categories: consumer durables · automotive and EV · QSR · D2C entering the East · financial services · retail expansion · jewellery.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40080" y="629107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Impact-share finding: Pitch Madison Advertising Report 2026, Section 4.5. GEC share: Reliance Industries Annual Report FY25. Season, host and inventory to be confirmed with the broadcaster.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640080" y="656539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B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Festive &amp; Impact Playbook 2026  ·  The Media Ant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10634472" y="65653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 02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Premiumisation: 1% Club and KBC × Diwali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9537192" y="3840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50" kern="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18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8732520" y="1737360"/>
            <a:ext cx="2816352" cy="1691640"/>
          </a:xfrm>
          <a:prstGeom prst="roundRect">
            <a:avLst>
              <a:gd name="adj" fmla="val 3243"/>
            </a:avLst>
          </a:prstGeom>
          <a:solidFill>
            <a:srgbClr val="E9ECF1"/>
          </a:solidFill>
          <a:ln w="12700">
            <a:solidFill>
              <a:srgbClr val="C3CAD6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9884664" y="2016252"/>
            <a:ext cx="512064" cy="512064"/>
          </a:xfrm>
          <a:prstGeom prst="ellipse">
            <a:avLst/>
          </a:prstGeom>
          <a:solidFill>
            <a:srgbClr val="C3CAD6"/>
          </a:solidFill>
          <a:ln w="12700">
            <a:solidFill>
              <a:srgbClr val="C3CA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884664" y="201625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IMG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8842248" y="2583180"/>
            <a:ext cx="2596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1% Club / KBC key art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842248" y="2875788"/>
            <a:ext cx="2596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850" dirty="0">
                <a:solidFill>
                  <a:srgbClr val="7C86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art · 3.08 × 1.85 in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640080" y="1737360"/>
            <a:ext cx="1234440" cy="475488"/>
          </a:xfrm>
          <a:prstGeom prst="roundRect">
            <a:avLst>
              <a:gd name="adj" fmla="val 9615"/>
            </a:avLst>
          </a:prstGeom>
          <a:solidFill>
            <a:srgbClr val="D64933"/>
          </a:solidFill>
          <a:ln w="12700">
            <a:solidFill>
              <a:srgbClr val="D649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1737360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2057400" y="1737360"/>
            <a:ext cx="6537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Shift perception from price-led to aspiration-led; protect margin rather than chase volume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249424"/>
            <a:ext cx="1234440" cy="475488"/>
          </a:xfrm>
          <a:prstGeom prst="roundRect">
            <a:avLst>
              <a:gd name="adj" fmla="val 9615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" y="2249424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2057400" y="2249424"/>
            <a:ext cx="6537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Metros and Tier-1, NCCS A households, national footprint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40080" y="2761488"/>
            <a:ext cx="1234440" cy="475488"/>
          </a:xfrm>
          <a:prstGeom prst="roundRect">
            <a:avLst>
              <a:gd name="adj" fmla="val 9615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2761488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2057400" y="2761488"/>
            <a:ext cx="6537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25–44, financially engaged, big-screen viewers. 60% of CTV viewers are NCCS A and nearly half are 25–44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40080" y="3273552"/>
            <a:ext cx="1234440" cy="475488"/>
          </a:xfrm>
          <a:prstGeom prst="roundRect">
            <a:avLst>
              <a:gd name="adj" fmla="val 9615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080" y="3273552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2057400" y="3273552"/>
            <a:ext cx="6537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Dhanteras to Diwali, and the wedding season from 21 November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40080" y="3785616"/>
            <a:ext cx="1234440" cy="475488"/>
          </a:xfrm>
          <a:prstGeom prst="roundRect">
            <a:avLst>
              <a:gd name="adj" fmla="val 9615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0080" y="3785616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2057400" y="3785616"/>
            <a:ext cx="9509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Premium GEC held share while commodity GEC fell. A property built on ambition gives BFSI, jewellery and real estate native permission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640080" y="4297680"/>
            <a:ext cx="1234440" cy="475488"/>
          </a:xfrm>
          <a:prstGeom prst="roundRect">
            <a:avLst>
              <a:gd name="adj" fmla="val 9615"/>
            </a:avLst>
          </a:prstGeom>
          <a:solidFill>
            <a:srgbClr val="D64933"/>
          </a:solidFill>
          <a:ln w="12700">
            <a:solidFill>
              <a:srgbClr val="D6493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0080" y="4297680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2057400" y="4297680"/>
            <a:ext cx="9509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Anchor: 1% Club or KBC  ·  Amplify: connected TV, airport  ·  Activate: cinema tentpole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640080" y="4809744"/>
            <a:ext cx="1234440" cy="475488"/>
          </a:xfrm>
          <a:prstGeom prst="roundRect">
            <a:avLst>
              <a:gd name="adj" fmla="val 9615"/>
            </a:avLst>
          </a:prstGeom>
          <a:solidFill>
            <a:srgbClr val="111A2E"/>
          </a:solidFill>
          <a:ln w="12700">
            <a:solidFill>
              <a:srgbClr val="111A2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40080" y="4809744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2057400" y="4809744"/>
            <a:ext cx="9509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Package, investment and commitment date — confirmed against live inventory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640080" y="5413248"/>
            <a:ext cx="10908792" cy="566928"/>
          </a:xfrm>
          <a:prstGeom prst="roundRect">
            <a:avLst>
              <a:gd name="adj" fmla="val 9677"/>
            </a:avLst>
          </a:prstGeom>
          <a:solidFill>
            <a:srgbClr val="F2F4F7"/>
          </a:solidFill>
          <a:ln w="9525">
            <a:solidFill>
              <a:srgbClr val="F2F4F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96112" y="54132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categories: BFSI and fintech · jewellery · premium real estate · premium durables · business education · luxury watches and accessories.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40080" y="629107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Genre share: Pitch Madison Advertising Report 2026, Table 4.3. CTV audience profile: Kantar Media Compass Q1 2026. Property formats and delivery to be confirmed with broadcast partners.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640080" y="656539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B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Festive &amp; Impact Playbook 2026  ·  The Media Ant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10634472" y="65653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64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 03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1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Affluent and in motion: the Onam cluster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9537192" y="3840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50" kern="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19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8732520" y="1737360"/>
            <a:ext cx="2816352" cy="1691640"/>
          </a:xfrm>
          <a:prstGeom prst="roundRect">
            <a:avLst>
              <a:gd name="adj" fmla="val 3243"/>
            </a:avLst>
          </a:prstGeom>
          <a:solidFill>
            <a:srgbClr val="E9ECF1"/>
          </a:solidFill>
          <a:ln w="12700">
            <a:solidFill>
              <a:srgbClr val="C3CAD6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9884664" y="2016252"/>
            <a:ext cx="512064" cy="512064"/>
          </a:xfrm>
          <a:prstGeom prst="ellipse">
            <a:avLst/>
          </a:prstGeom>
          <a:solidFill>
            <a:srgbClr val="C3CAD6"/>
          </a:solidFill>
          <a:ln w="12700">
            <a:solidFill>
              <a:srgbClr val="C3CA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884664" y="201625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IMG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8842248" y="2583180"/>
            <a:ext cx="2596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Onam property visual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842248" y="2875788"/>
            <a:ext cx="2596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850" dirty="0">
                <a:solidFill>
                  <a:srgbClr val="7C86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art · 3.08 × 1.85 in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640080" y="1737360"/>
            <a:ext cx="1234440" cy="475488"/>
          </a:xfrm>
          <a:prstGeom prst="roundRect">
            <a:avLst>
              <a:gd name="adj" fmla="val 9615"/>
            </a:avLst>
          </a:prstGeom>
          <a:solidFill>
            <a:srgbClr val="D64933"/>
          </a:solidFill>
          <a:ln w="12700">
            <a:solidFill>
              <a:srgbClr val="D649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1737360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2057400" y="1737360"/>
            <a:ext cx="6537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 affluent South Indian and NRI-linked households at peak purchase intent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249424"/>
            <a:ext cx="1234440" cy="475488"/>
          </a:xfrm>
          <a:prstGeom prst="roundRect">
            <a:avLst>
              <a:gd name="adj" fmla="val 9615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" y="2249424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2057400" y="2249424"/>
            <a:ext cx="6537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Kerala, plus Kerala-origin audiences transiting Kochi, Trivandrum, Calicut, Bengaluru and Gulf routes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40080" y="2761488"/>
            <a:ext cx="1234440" cy="475488"/>
          </a:xfrm>
          <a:prstGeom prst="roundRect">
            <a:avLst>
              <a:gd name="adj" fmla="val 9615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2761488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2057400" y="2761488"/>
            <a:ext cx="6537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Onam-period viewing rises materially above baseline; Asianet holds 42% of Malayalam GEC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40080" y="3273552"/>
            <a:ext cx="1234440" cy="475488"/>
          </a:xfrm>
          <a:prstGeom prst="roundRect">
            <a:avLst>
              <a:gd name="adj" fmla="val 9615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080" y="3273552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2057400" y="3273552"/>
            <a:ext cx="6537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16–24 August 2026. Airport and metro inventory closes by mid-July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40080" y="3785616"/>
            <a:ext cx="1234440" cy="475488"/>
          </a:xfrm>
          <a:prstGeom prst="roundRect">
            <a:avLst>
              <a:gd name="adj" fmla="val 9615"/>
            </a:avLst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0080" y="3785616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2057400" y="3785616"/>
            <a:ext cx="9509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Onam is a purchase festival, not only a celebration — and travel volume peaks with it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640080" y="4297680"/>
            <a:ext cx="1234440" cy="475488"/>
          </a:xfrm>
          <a:prstGeom prst="roundRect">
            <a:avLst>
              <a:gd name="adj" fmla="val 9615"/>
            </a:avLst>
          </a:prstGeom>
          <a:solidFill>
            <a:srgbClr val="D64933"/>
          </a:solidFill>
          <a:ln w="12700">
            <a:solidFill>
              <a:srgbClr val="D6493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0080" y="4297680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2057400" y="4297680"/>
            <a:ext cx="9509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Anchor: airport  ·  Amplify: Bigg Boss Malayalam, regional radio  ·  Activate: Kochi Metro exterior, festive cinema release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640080" y="4809744"/>
            <a:ext cx="1234440" cy="475488"/>
          </a:xfrm>
          <a:prstGeom prst="roundRect">
            <a:avLst>
              <a:gd name="adj" fmla="val 9615"/>
            </a:avLst>
          </a:prstGeom>
          <a:solidFill>
            <a:srgbClr val="111A2E"/>
          </a:solidFill>
          <a:ln w="12700">
            <a:solidFill>
              <a:srgbClr val="111A2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40080" y="4809744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2057400" y="4809744"/>
            <a:ext cx="9509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1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Package, investment and commitment date — airport is the earliest-closing festive inventory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640080" y="5413248"/>
            <a:ext cx="10908792" cy="566928"/>
          </a:xfrm>
          <a:prstGeom prst="roundRect">
            <a:avLst>
              <a:gd name="adj" fmla="val 9677"/>
            </a:avLst>
          </a:prstGeom>
          <a:solidFill>
            <a:srgbClr val="F2F4F7"/>
          </a:solidFill>
          <a:ln w="9525">
            <a:solidFill>
              <a:srgbClr val="F2F4F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96112" y="54132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50"/>
              </a:lnSpc>
              <a:buNone/>
            </a:pPr>
            <a:r>
              <a:rPr lang="en-US" sz="1050" dirty="0">
                <a:solidFill>
                  <a:srgbClr val="5D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Caveat worth raising with the client: PMAR reports Kerala's Impact share declining on higher OTT penetration and cord-cutting. That is why this plan anchors on airport and CTV rather than linear GEC alone.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40080" y="629107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Impact-share finding: Pitch Madison Advertising Report 2026, Section 4.5. GEC share: Reliance Industries Annual Report FY25. Airport passenger profiling to be supplied by concession partners.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640080" y="656539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B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Festive &amp; Impact Playbook 2026  ·  The Media Ant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10634472" y="656539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1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35440" y="3931920"/>
            <a:ext cx="4572000" cy="4572000"/>
          </a:xfrm>
          <a:prstGeom prst="ellipse">
            <a:avLst/>
          </a:prstGeom>
          <a:solidFill>
            <a:srgbClr val="22304E"/>
          </a:solidFill>
          <a:ln w="12700">
            <a:solidFill>
              <a:srgbClr val="2230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5669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WORK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896112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weeks from here to live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566928" cy="566928"/>
          </a:xfrm>
          <a:prstGeom prst="ellipse">
            <a:avLst/>
          </a:prstGeom>
          <a:solidFill>
            <a:srgbClr val="22304E"/>
          </a:solidFill>
          <a:ln w="12700">
            <a:solidFill>
              <a:srgbClr val="3A4A6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874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2560320"/>
            <a:ext cx="16642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 and market confirmation; audience deep-dive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468880" y="1874520"/>
            <a:ext cx="566928" cy="566928"/>
          </a:xfrm>
          <a:prstGeom prst="ellipse">
            <a:avLst/>
          </a:prstGeom>
          <a:solidFill>
            <a:srgbClr val="22304E"/>
          </a:solidFill>
          <a:ln w="12700">
            <a:solidFill>
              <a:srgbClr val="3A4A6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468880" y="1874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468880" y="2560320"/>
            <a:ext cx="16642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Property availability lock; costed plan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297680" y="1874520"/>
            <a:ext cx="566928" cy="566928"/>
          </a:xfrm>
          <a:prstGeom prst="ellipse">
            <a:avLst/>
          </a:prstGeom>
          <a:solidFill>
            <a:srgbClr val="22304E"/>
          </a:solidFill>
          <a:ln w="12700">
            <a:solidFill>
              <a:srgbClr val="3A4A6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97680" y="1874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W3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297680" y="2560320"/>
            <a:ext cx="16642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presentation; commercial negotiation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126480" y="1874520"/>
            <a:ext cx="566928" cy="566928"/>
          </a:xfrm>
          <a:prstGeom prst="ellipse">
            <a:avLst/>
          </a:prstGeom>
          <a:solidFill>
            <a:srgbClr val="22304E"/>
          </a:solidFill>
          <a:ln w="12700">
            <a:solidFill>
              <a:srgbClr val="3A4A6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126480" y="1874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W4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126480" y="2560320"/>
            <a:ext cx="16642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 and book; creative brief issued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7955280" y="1874520"/>
            <a:ext cx="566928" cy="566928"/>
          </a:xfrm>
          <a:prstGeom prst="ellipse">
            <a:avLst/>
          </a:prstGeom>
          <a:solidFill>
            <a:srgbClr val="22304E"/>
          </a:solidFill>
          <a:ln w="12700">
            <a:solidFill>
              <a:srgbClr val="3A4A6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955280" y="1874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W5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955280" y="2560320"/>
            <a:ext cx="16642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adaptation; regional and language versioning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9784080" y="1874520"/>
            <a:ext cx="566928" cy="566928"/>
          </a:xfrm>
          <a:prstGeom prst="ellipse">
            <a:avLst/>
          </a:prstGeom>
          <a:solidFill>
            <a:srgbClr val="D64933"/>
          </a:solidFill>
          <a:ln w="12700">
            <a:solidFill>
              <a:srgbClr val="D6493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784080" y="1874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W6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9784080" y="2560320"/>
            <a:ext cx="16642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40080" y="36576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constraint is inventory, not intent.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40080" y="4069080"/>
            <a:ext cx="5852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5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Marquee television and digital IP sponsorships are committed before the season opens, not during it.</a:t>
            </a:r>
            <a:endParaRPr lang="en-US" sz="1100" dirty="0"/>
          </a:p>
          <a:p>
            <a:pPr marL="342900" indent="-342900">
              <a:lnSpc>
                <a:spcPts val="15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and metro inventory for the Onam window closes by mid-July.</a:t>
            </a:r>
            <a:endParaRPr lang="en-US" sz="1100" dirty="0"/>
          </a:p>
          <a:p>
            <a:pPr marL="342900" indent="-342900">
              <a:lnSpc>
                <a:spcPts val="15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 outdoor sites book 30–45 days ahead in metros, 60 or more during festive.</a:t>
            </a:r>
            <a:endParaRPr lang="en-US" sz="1100" dirty="0"/>
          </a:p>
          <a:p>
            <a:pPr marL="342900" indent="-342900">
              <a:lnSpc>
                <a:spcPts val="1500"/>
              </a:lnSpc>
              <a:buSzPct val="100000"/>
              <a:buChar char="•"/>
            </a:pPr>
            <a:r>
              <a:rPr lang="en-US" sz="11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PMAR's own read on Q3 is decisive: it delivered 100% of OOH's and radio's annual growth. Q3 commitments create the year.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858000" y="365760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Measurement, in a year without a currency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858000" y="4069080"/>
            <a:ext cx="47548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5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Connected-TV log-level delivery in place of panel estimates</a:t>
            </a:r>
            <a:endParaRPr lang="en-US" sz="1100" dirty="0"/>
          </a:p>
          <a:p>
            <a:pPr marL="342900" indent="-342900">
              <a:lnSpc>
                <a:spcPts val="15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 and post- brand-lift study on the anchor property</a:t>
            </a:r>
            <a:endParaRPr lang="en-US" sz="1100" dirty="0"/>
          </a:p>
          <a:p>
            <a:pPr marL="342900" indent="-342900">
              <a:lnSpc>
                <a:spcPts val="15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Share-of-search tracking through the campaign window</a:t>
            </a:r>
            <a:endParaRPr lang="en-US" sz="1100" dirty="0"/>
          </a:p>
          <a:p>
            <a:pPr marL="342900" indent="-342900">
              <a:lnSpc>
                <a:spcPts val="1500"/>
              </a:lnSpc>
              <a:buSzPct val="100000"/>
              <a:buChar char="•"/>
            </a:pPr>
            <a:r>
              <a:rPr lang="en-US" sz="11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Retail-media and quick-commerce attribution on the activate layer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1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Media Ant  ·  Television · Digital · Sports · Influencer · Cinema · BTL · Outdoor · Airport · Print · Radio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Festive &amp; Impact Playbook 2026</dc:title>
  <dc:subject>PptxGenJS Presentation</dc:subject>
  <dc:creator>The Media Ant</dc:creator>
  <cp:lastModifiedBy>The Media Ant</cp:lastModifiedBy>
  <cp:revision>1</cp:revision>
  <dcterms:created xsi:type="dcterms:W3CDTF">2026-07-28T10:35:00Z</dcterms:created>
  <dcterms:modified xsi:type="dcterms:W3CDTF">2026-07-28T10:35:00Z</dcterms:modified>
</cp:coreProperties>
</file>